
<file path=[Content_Types].xml><?xml version="1.0" encoding="utf-8"?>
<Types xmlns="http://schemas.openxmlformats.org/package/2006/content-types">
  <Default Extension="xml" ContentType="application/xml"/>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Override PartName="/customXml/itemProps1.xml" ContentType="application/vnd.openxmlformats-officedocument.customXmlProperties+xml"/>
  <Override PartName="/customXml/itemProps10.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 id="2147483657" r:id="rId4"/>
  </p:sldMasterIdLst>
  <p:notesMasterIdLst>
    <p:notesMasterId r:id="rId9"/>
  </p:notesMasterIdLst>
  <p:sldIdLst>
    <p:sldId id="414" r:id="rId5"/>
    <p:sldId id="405" r:id="rId6"/>
    <p:sldId id="406" r:id="rId7"/>
    <p:sldId id="259" r:id="rId8"/>
    <p:sldId id="260" r:id="rId10"/>
    <p:sldId id="261" r:id="rId11"/>
    <p:sldId id="263" r:id="rId12"/>
    <p:sldId id="264" r:id="rId13"/>
    <p:sldId id="265" r:id="rId14"/>
    <p:sldId id="267" r:id="rId15"/>
    <p:sldId id="269" r:id="rId16"/>
    <p:sldId id="271" r:id="rId17"/>
    <p:sldId id="272" r:id="rId18"/>
    <p:sldId id="273" r:id="rId19"/>
    <p:sldId id="274" r:id="rId20"/>
    <p:sldId id="275" r:id="rId21"/>
    <p:sldId id="276" r:id="rId22"/>
    <p:sldId id="277" r:id="rId23"/>
    <p:sldId id="408" r:id="rId24"/>
    <p:sldId id="407" r:id="rId25"/>
    <p:sldId id="279" r:id="rId26"/>
    <p:sldId id="280" r:id="rId27"/>
    <p:sldId id="282" r:id="rId28"/>
    <p:sldId id="283" r:id="rId29"/>
    <p:sldId id="285" r:id="rId30"/>
    <p:sldId id="287" r:id="rId31"/>
    <p:sldId id="289" r:id="rId32"/>
    <p:sldId id="290" r:id="rId33"/>
    <p:sldId id="292" r:id="rId34"/>
    <p:sldId id="293" r:id="rId35"/>
    <p:sldId id="296" r:id="rId36"/>
    <p:sldId id="299" r:id="rId37"/>
    <p:sldId id="301" r:id="rId38"/>
    <p:sldId id="302" r:id="rId39"/>
    <p:sldId id="303" r:id="rId40"/>
    <p:sldId id="304" r:id="rId41"/>
    <p:sldId id="307" r:id="rId42"/>
    <p:sldId id="308" r:id="rId43"/>
    <p:sldId id="409" r:id="rId44"/>
    <p:sldId id="309" r:id="rId45"/>
    <p:sldId id="410" r:id="rId46"/>
    <p:sldId id="310" r:id="rId47"/>
    <p:sldId id="311" r:id="rId48"/>
    <p:sldId id="313" r:id="rId49"/>
    <p:sldId id="314" r:id="rId50"/>
    <p:sldId id="315" r:id="rId51"/>
    <p:sldId id="317" r:id="rId52"/>
    <p:sldId id="318" r:id="rId53"/>
    <p:sldId id="320" r:id="rId54"/>
    <p:sldId id="321" r:id="rId55"/>
    <p:sldId id="322" r:id="rId56"/>
    <p:sldId id="325" r:id="rId57"/>
    <p:sldId id="327" r:id="rId58"/>
    <p:sldId id="328" r:id="rId59"/>
    <p:sldId id="329" r:id="rId60"/>
    <p:sldId id="330" r:id="rId61"/>
    <p:sldId id="332" r:id="rId62"/>
    <p:sldId id="335" r:id="rId63"/>
    <p:sldId id="337" r:id="rId64"/>
    <p:sldId id="340" r:id="rId65"/>
    <p:sldId id="341" r:id="rId66"/>
    <p:sldId id="411" r:id="rId67"/>
    <p:sldId id="342" r:id="rId68"/>
    <p:sldId id="344" r:id="rId69"/>
    <p:sldId id="345" r:id="rId70"/>
    <p:sldId id="347" r:id="rId71"/>
    <p:sldId id="348" r:id="rId72"/>
    <p:sldId id="350" r:id="rId73"/>
    <p:sldId id="351" r:id="rId74"/>
    <p:sldId id="352" r:id="rId75"/>
    <p:sldId id="353" r:id="rId76"/>
    <p:sldId id="354" r:id="rId77"/>
    <p:sldId id="355" r:id="rId78"/>
    <p:sldId id="356" r:id="rId79"/>
    <p:sldId id="357" r:id="rId80"/>
    <p:sldId id="359" r:id="rId81"/>
    <p:sldId id="360" r:id="rId82"/>
    <p:sldId id="363" r:id="rId83"/>
    <p:sldId id="364" r:id="rId84"/>
    <p:sldId id="365" r:id="rId85"/>
    <p:sldId id="412" r:id="rId86"/>
    <p:sldId id="366" r:id="rId87"/>
    <p:sldId id="367" r:id="rId88"/>
    <p:sldId id="368" r:id="rId89"/>
    <p:sldId id="369" r:id="rId90"/>
    <p:sldId id="371" r:id="rId91"/>
    <p:sldId id="373" r:id="rId92"/>
    <p:sldId id="374" r:id="rId93"/>
    <p:sldId id="375" r:id="rId94"/>
    <p:sldId id="376" r:id="rId95"/>
    <p:sldId id="378" r:id="rId96"/>
    <p:sldId id="379" r:id="rId97"/>
    <p:sldId id="380" r:id="rId98"/>
    <p:sldId id="381" r:id="rId99"/>
    <p:sldId id="382" r:id="rId100"/>
    <p:sldId id="384" r:id="rId101"/>
    <p:sldId id="385" r:id="rId102"/>
    <p:sldId id="386" r:id="rId103"/>
    <p:sldId id="388" r:id="rId104"/>
    <p:sldId id="391" r:id="rId105"/>
    <p:sldId id="394" r:id="rId106"/>
    <p:sldId id="395" r:id="rId107"/>
    <p:sldId id="413" r:id="rId108"/>
    <p:sldId id="396" r:id="rId109"/>
    <p:sldId id="397" r:id="rId110"/>
    <p:sldId id="398" r:id="rId111"/>
    <p:sldId id="399" r:id="rId112"/>
    <p:sldId id="400" r:id="rId113"/>
    <p:sldId id="401" r:id="rId114"/>
    <p:sldId id="402" r:id="rId115"/>
  </p:sldIdLst>
  <p:sldSz cx="12167870" cy="684022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8142" autoAdjust="0"/>
  </p:normalViewPr>
  <p:slideViewPr>
    <p:cSldViewPr showGuides="1">
      <p:cViewPr>
        <p:scale>
          <a:sx n="100" d="100"/>
          <a:sy n="100" d="100"/>
        </p:scale>
        <p:origin x="-960" y="-3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4.xml"/><Relationship Id="rId98" Type="http://schemas.openxmlformats.org/officeDocument/2006/relationships/slide" Target="slides/slide93.xml"/><Relationship Id="rId97" Type="http://schemas.openxmlformats.org/officeDocument/2006/relationships/slide" Target="slides/slide92.xml"/><Relationship Id="rId96" Type="http://schemas.openxmlformats.org/officeDocument/2006/relationships/slide" Target="slides/slide91.xml"/><Relationship Id="rId95" Type="http://schemas.openxmlformats.org/officeDocument/2006/relationships/slide" Target="slides/slide90.xml"/><Relationship Id="rId94" Type="http://schemas.openxmlformats.org/officeDocument/2006/relationships/slide" Target="slides/slide89.xml"/><Relationship Id="rId93" Type="http://schemas.openxmlformats.org/officeDocument/2006/relationships/slide" Target="slides/slide88.xml"/><Relationship Id="rId92" Type="http://schemas.openxmlformats.org/officeDocument/2006/relationships/slide" Target="slides/slide87.xml"/><Relationship Id="rId91" Type="http://schemas.openxmlformats.org/officeDocument/2006/relationships/slide" Target="slides/slide86.xml"/><Relationship Id="rId90" Type="http://schemas.openxmlformats.org/officeDocument/2006/relationships/slide" Target="slides/slide85.xml"/><Relationship Id="rId9" Type="http://schemas.openxmlformats.org/officeDocument/2006/relationships/notesMaster" Target="notesMasters/notesMaster1.xml"/><Relationship Id="rId89" Type="http://schemas.openxmlformats.org/officeDocument/2006/relationships/slide" Target="slides/slide84.xml"/><Relationship Id="rId88" Type="http://schemas.openxmlformats.org/officeDocument/2006/relationships/slide" Target="slides/slide83.xml"/><Relationship Id="rId87" Type="http://schemas.openxmlformats.org/officeDocument/2006/relationships/slide" Target="slides/slide82.xml"/><Relationship Id="rId86" Type="http://schemas.openxmlformats.org/officeDocument/2006/relationships/slide" Target="slides/slide81.xml"/><Relationship Id="rId85" Type="http://schemas.openxmlformats.org/officeDocument/2006/relationships/slide" Target="slides/slide80.xml"/><Relationship Id="rId84" Type="http://schemas.openxmlformats.org/officeDocument/2006/relationships/slide" Target="slides/slide79.xml"/><Relationship Id="rId83" Type="http://schemas.openxmlformats.org/officeDocument/2006/relationships/slide" Target="slides/slide78.xml"/><Relationship Id="rId82" Type="http://schemas.openxmlformats.org/officeDocument/2006/relationships/slide" Target="slides/slide77.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slide" Target="slides/slide4.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3.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1" Type="http://schemas.openxmlformats.org/officeDocument/2006/relationships/customXml" Target="../customXml/item103.xml"/><Relationship Id="rId220" Type="http://schemas.openxmlformats.org/officeDocument/2006/relationships/customXml" Target="../customXml/item102.xml"/><Relationship Id="rId22" Type="http://schemas.openxmlformats.org/officeDocument/2006/relationships/slide" Target="slides/slide17.xml"/><Relationship Id="rId219" Type="http://schemas.openxmlformats.org/officeDocument/2006/relationships/customXml" Target="../customXml/item101.xml"/><Relationship Id="rId218" Type="http://schemas.openxmlformats.org/officeDocument/2006/relationships/customXml" Target="../customXml/item100.xml"/><Relationship Id="rId217" Type="http://schemas.openxmlformats.org/officeDocument/2006/relationships/customXml" Target="../customXml/item99.xml"/><Relationship Id="rId216" Type="http://schemas.openxmlformats.org/officeDocument/2006/relationships/customXml" Target="../customXml/item98.xml"/><Relationship Id="rId215" Type="http://schemas.openxmlformats.org/officeDocument/2006/relationships/customXml" Target="../customXml/item97.xml"/><Relationship Id="rId214" Type="http://schemas.openxmlformats.org/officeDocument/2006/relationships/customXml" Target="../customXml/item96.xml"/><Relationship Id="rId213" Type="http://schemas.openxmlformats.org/officeDocument/2006/relationships/customXml" Target="../customXml/item95.xml"/><Relationship Id="rId212" Type="http://schemas.openxmlformats.org/officeDocument/2006/relationships/customXml" Target="../customXml/item94.xml"/><Relationship Id="rId211" Type="http://schemas.openxmlformats.org/officeDocument/2006/relationships/customXml" Target="../customXml/item93.xml"/><Relationship Id="rId210" Type="http://schemas.openxmlformats.org/officeDocument/2006/relationships/customXml" Target="../customXml/item92.xml"/><Relationship Id="rId21" Type="http://schemas.openxmlformats.org/officeDocument/2006/relationships/slide" Target="slides/slide16.xml"/><Relationship Id="rId209" Type="http://schemas.openxmlformats.org/officeDocument/2006/relationships/customXml" Target="../customXml/item91.xml"/><Relationship Id="rId208" Type="http://schemas.openxmlformats.org/officeDocument/2006/relationships/customXml" Target="../customXml/item90.xml"/><Relationship Id="rId207" Type="http://schemas.openxmlformats.org/officeDocument/2006/relationships/customXml" Target="../customXml/item89.xml"/><Relationship Id="rId206" Type="http://schemas.openxmlformats.org/officeDocument/2006/relationships/customXml" Target="../customXml/item88.xml"/><Relationship Id="rId205" Type="http://schemas.openxmlformats.org/officeDocument/2006/relationships/customXml" Target="../customXml/item87.xml"/><Relationship Id="rId204" Type="http://schemas.openxmlformats.org/officeDocument/2006/relationships/customXml" Target="../customXml/item86.xml"/><Relationship Id="rId203" Type="http://schemas.openxmlformats.org/officeDocument/2006/relationships/customXml" Target="../customXml/item85.xml"/><Relationship Id="rId202" Type="http://schemas.openxmlformats.org/officeDocument/2006/relationships/customXml" Target="../customXml/item84.xml"/><Relationship Id="rId201" Type="http://schemas.openxmlformats.org/officeDocument/2006/relationships/customXml" Target="../customXml/item83.xml"/><Relationship Id="rId200" Type="http://schemas.openxmlformats.org/officeDocument/2006/relationships/customXml" Target="../customXml/item82.xml"/><Relationship Id="rId20" Type="http://schemas.openxmlformats.org/officeDocument/2006/relationships/slide" Target="slides/slide15.xml"/><Relationship Id="rId2" Type="http://schemas.openxmlformats.org/officeDocument/2006/relationships/theme" Target="theme/theme1.xml"/><Relationship Id="rId199" Type="http://schemas.openxmlformats.org/officeDocument/2006/relationships/customXml" Target="../customXml/item81.xml"/><Relationship Id="rId198" Type="http://schemas.openxmlformats.org/officeDocument/2006/relationships/customXml" Target="../customXml/item80.xml"/><Relationship Id="rId197" Type="http://schemas.openxmlformats.org/officeDocument/2006/relationships/customXml" Target="../customXml/item79.xml"/><Relationship Id="rId196" Type="http://schemas.openxmlformats.org/officeDocument/2006/relationships/customXml" Target="../customXml/item78.xml"/><Relationship Id="rId195" Type="http://schemas.openxmlformats.org/officeDocument/2006/relationships/customXml" Target="../customXml/item77.xml"/><Relationship Id="rId194" Type="http://schemas.openxmlformats.org/officeDocument/2006/relationships/customXml" Target="../customXml/item76.xml"/><Relationship Id="rId193" Type="http://schemas.openxmlformats.org/officeDocument/2006/relationships/customXml" Target="../customXml/item75.xml"/><Relationship Id="rId192" Type="http://schemas.openxmlformats.org/officeDocument/2006/relationships/customXml" Target="../customXml/item74.xml"/><Relationship Id="rId191" Type="http://schemas.openxmlformats.org/officeDocument/2006/relationships/customXml" Target="../customXml/item73.xml"/><Relationship Id="rId190" Type="http://schemas.openxmlformats.org/officeDocument/2006/relationships/customXml" Target="../customXml/item72.xml"/><Relationship Id="rId19" Type="http://schemas.openxmlformats.org/officeDocument/2006/relationships/slide" Target="slides/slide14.xml"/><Relationship Id="rId189" Type="http://schemas.openxmlformats.org/officeDocument/2006/relationships/customXml" Target="../customXml/item71.xml"/><Relationship Id="rId188" Type="http://schemas.openxmlformats.org/officeDocument/2006/relationships/customXml" Target="../customXml/item70.xml"/><Relationship Id="rId187" Type="http://schemas.openxmlformats.org/officeDocument/2006/relationships/customXml" Target="../customXml/item69.xml"/><Relationship Id="rId186" Type="http://schemas.openxmlformats.org/officeDocument/2006/relationships/customXml" Target="../customXml/item68.xml"/><Relationship Id="rId185" Type="http://schemas.openxmlformats.org/officeDocument/2006/relationships/customXml" Target="../customXml/item67.xml"/><Relationship Id="rId184" Type="http://schemas.openxmlformats.org/officeDocument/2006/relationships/customXml" Target="../customXml/item66.xml"/><Relationship Id="rId183" Type="http://schemas.openxmlformats.org/officeDocument/2006/relationships/customXml" Target="../customXml/item65.xml"/><Relationship Id="rId182" Type="http://schemas.openxmlformats.org/officeDocument/2006/relationships/customXml" Target="../customXml/item64.xml"/><Relationship Id="rId181" Type="http://schemas.openxmlformats.org/officeDocument/2006/relationships/customXml" Target="../customXml/item63.xml"/><Relationship Id="rId180" Type="http://schemas.openxmlformats.org/officeDocument/2006/relationships/customXml" Target="../customXml/item62.xml"/><Relationship Id="rId18" Type="http://schemas.openxmlformats.org/officeDocument/2006/relationships/slide" Target="slides/slide13.xml"/><Relationship Id="rId179" Type="http://schemas.openxmlformats.org/officeDocument/2006/relationships/customXml" Target="../customXml/item61.xml"/><Relationship Id="rId178" Type="http://schemas.openxmlformats.org/officeDocument/2006/relationships/customXml" Target="../customXml/item60.xml"/><Relationship Id="rId177" Type="http://schemas.openxmlformats.org/officeDocument/2006/relationships/customXml" Target="../customXml/item59.xml"/><Relationship Id="rId176" Type="http://schemas.openxmlformats.org/officeDocument/2006/relationships/customXml" Target="../customXml/item58.xml"/><Relationship Id="rId175" Type="http://schemas.openxmlformats.org/officeDocument/2006/relationships/customXml" Target="../customXml/item57.xml"/><Relationship Id="rId174" Type="http://schemas.openxmlformats.org/officeDocument/2006/relationships/customXml" Target="../customXml/item56.xml"/><Relationship Id="rId173" Type="http://schemas.openxmlformats.org/officeDocument/2006/relationships/customXml" Target="../customXml/item55.xml"/><Relationship Id="rId172" Type="http://schemas.openxmlformats.org/officeDocument/2006/relationships/customXml" Target="../customXml/item54.xml"/><Relationship Id="rId171" Type="http://schemas.openxmlformats.org/officeDocument/2006/relationships/customXml" Target="../customXml/item53.xml"/><Relationship Id="rId170" Type="http://schemas.openxmlformats.org/officeDocument/2006/relationships/customXml" Target="../customXml/item52.xml"/><Relationship Id="rId17" Type="http://schemas.openxmlformats.org/officeDocument/2006/relationships/slide" Target="slides/slide12.xml"/><Relationship Id="rId169" Type="http://schemas.openxmlformats.org/officeDocument/2006/relationships/customXml" Target="../customXml/item51.xml"/><Relationship Id="rId168" Type="http://schemas.openxmlformats.org/officeDocument/2006/relationships/customXml" Target="../customXml/item50.xml"/><Relationship Id="rId167" Type="http://schemas.openxmlformats.org/officeDocument/2006/relationships/customXml" Target="../customXml/item49.xml"/><Relationship Id="rId166" Type="http://schemas.openxmlformats.org/officeDocument/2006/relationships/customXml" Target="../customXml/item48.xml"/><Relationship Id="rId165" Type="http://schemas.openxmlformats.org/officeDocument/2006/relationships/customXml" Target="../customXml/item47.xml"/><Relationship Id="rId164" Type="http://schemas.openxmlformats.org/officeDocument/2006/relationships/customXml" Target="../customXml/item46.xml"/><Relationship Id="rId163" Type="http://schemas.openxmlformats.org/officeDocument/2006/relationships/customXml" Target="../customXml/item45.xml"/><Relationship Id="rId162" Type="http://schemas.openxmlformats.org/officeDocument/2006/relationships/customXml" Target="../customXml/item44.xml"/><Relationship Id="rId161" Type="http://schemas.openxmlformats.org/officeDocument/2006/relationships/customXml" Target="../customXml/item43.xml"/><Relationship Id="rId160" Type="http://schemas.openxmlformats.org/officeDocument/2006/relationships/customXml" Target="../customXml/item42.xml"/><Relationship Id="rId16" Type="http://schemas.openxmlformats.org/officeDocument/2006/relationships/slide" Target="slides/slide11.xml"/><Relationship Id="rId159" Type="http://schemas.openxmlformats.org/officeDocument/2006/relationships/customXml" Target="../customXml/item41.xml"/><Relationship Id="rId158" Type="http://schemas.openxmlformats.org/officeDocument/2006/relationships/customXml" Target="../customXml/item40.xml"/><Relationship Id="rId157" Type="http://schemas.openxmlformats.org/officeDocument/2006/relationships/customXml" Target="../customXml/item39.xml"/><Relationship Id="rId156" Type="http://schemas.openxmlformats.org/officeDocument/2006/relationships/customXml" Target="../customXml/item38.xml"/><Relationship Id="rId155" Type="http://schemas.openxmlformats.org/officeDocument/2006/relationships/customXml" Target="../customXml/item37.xml"/><Relationship Id="rId154" Type="http://schemas.openxmlformats.org/officeDocument/2006/relationships/customXml" Target="../customXml/item36.xml"/><Relationship Id="rId153" Type="http://schemas.openxmlformats.org/officeDocument/2006/relationships/customXml" Target="../customXml/item35.xml"/><Relationship Id="rId152" Type="http://schemas.openxmlformats.org/officeDocument/2006/relationships/customXml" Target="../customXml/item34.xml"/><Relationship Id="rId151" Type="http://schemas.openxmlformats.org/officeDocument/2006/relationships/customXml" Target="../customXml/item33.xml"/><Relationship Id="rId150" Type="http://schemas.openxmlformats.org/officeDocument/2006/relationships/customXml" Target="../customXml/item32.xml"/><Relationship Id="rId15" Type="http://schemas.openxmlformats.org/officeDocument/2006/relationships/slide" Target="slides/slide10.xml"/><Relationship Id="rId149" Type="http://schemas.openxmlformats.org/officeDocument/2006/relationships/customXml" Target="../customXml/item31.xml"/><Relationship Id="rId148" Type="http://schemas.openxmlformats.org/officeDocument/2006/relationships/customXml" Target="../customXml/item30.xml"/><Relationship Id="rId147" Type="http://schemas.openxmlformats.org/officeDocument/2006/relationships/customXml" Target="../customXml/item29.xml"/><Relationship Id="rId146" Type="http://schemas.openxmlformats.org/officeDocument/2006/relationships/customXml" Target="../customXml/item28.xml"/><Relationship Id="rId145" Type="http://schemas.openxmlformats.org/officeDocument/2006/relationships/customXml" Target="../customXml/item27.xml"/><Relationship Id="rId144" Type="http://schemas.openxmlformats.org/officeDocument/2006/relationships/customXml" Target="../customXml/item26.xml"/><Relationship Id="rId143" Type="http://schemas.openxmlformats.org/officeDocument/2006/relationships/customXml" Target="../customXml/item25.xml"/><Relationship Id="rId142" Type="http://schemas.openxmlformats.org/officeDocument/2006/relationships/customXml" Target="../customXml/item24.xml"/><Relationship Id="rId141" Type="http://schemas.openxmlformats.org/officeDocument/2006/relationships/customXml" Target="../customXml/item23.xml"/><Relationship Id="rId140" Type="http://schemas.openxmlformats.org/officeDocument/2006/relationships/customXml" Target="../customXml/item22.xml"/><Relationship Id="rId14" Type="http://schemas.openxmlformats.org/officeDocument/2006/relationships/slide" Target="slides/slide9.xml"/><Relationship Id="rId139" Type="http://schemas.openxmlformats.org/officeDocument/2006/relationships/customXml" Target="../customXml/item21.xml"/><Relationship Id="rId138" Type="http://schemas.openxmlformats.org/officeDocument/2006/relationships/customXml" Target="../customXml/item20.xml"/><Relationship Id="rId137" Type="http://schemas.openxmlformats.org/officeDocument/2006/relationships/customXml" Target="../customXml/item19.xml"/><Relationship Id="rId136" Type="http://schemas.openxmlformats.org/officeDocument/2006/relationships/customXml" Target="../customXml/item18.xml"/><Relationship Id="rId135" Type="http://schemas.openxmlformats.org/officeDocument/2006/relationships/customXml" Target="../customXml/item17.xml"/><Relationship Id="rId134" Type="http://schemas.openxmlformats.org/officeDocument/2006/relationships/customXml" Target="../customXml/item16.xml"/><Relationship Id="rId133" Type="http://schemas.openxmlformats.org/officeDocument/2006/relationships/customXml" Target="../customXml/item15.xml"/><Relationship Id="rId132" Type="http://schemas.openxmlformats.org/officeDocument/2006/relationships/customXml" Target="../customXml/item14.xml"/><Relationship Id="rId131" Type="http://schemas.openxmlformats.org/officeDocument/2006/relationships/customXml" Target="../customXml/item13.xml"/><Relationship Id="rId130" Type="http://schemas.openxmlformats.org/officeDocument/2006/relationships/customXml" Target="../customXml/item12.xml"/><Relationship Id="rId13" Type="http://schemas.openxmlformats.org/officeDocument/2006/relationships/slide" Target="slides/slide8.xml"/><Relationship Id="rId129" Type="http://schemas.openxmlformats.org/officeDocument/2006/relationships/customXml" Target="../customXml/item11.xml"/><Relationship Id="rId128" Type="http://schemas.openxmlformats.org/officeDocument/2006/relationships/customXml" Target="../customXml/item10.xml"/><Relationship Id="rId127" Type="http://schemas.openxmlformats.org/officeDocument/2006/relationships/customXml" Target="../customXml/item9.xml"/><Relationship Id="rId126" Type="http://schemas.openxmlformats.org/officeDocument/2006/relationships/customXml" Target="../customXml/item8.xml"/><Relationship Id="rId125" Type="http://schemas.openxmlformats.org/officeDocument/2006/relationships/customXml" Target="../customXml/item7.xml"/><Relationship Id="rId124" Type="http://schemas.openxmlformats.org/officeDocument/2006/relationships/customXml" Target="../customXml/item6.xml"/><Relationship Id="rId123" Type="http://schemas.openxmlformats.org/officeDocument/2006/relationships/customXml" Target="../customXml/item5.xml"/><Relationship Id="rId122" Type="http://schemas.openxmlformats.org/officeDocument/2006/relationships/customXml" Target="../customXml/item4.xml"/><Relationship Id="rId121" Type="http://schemas.openxmlformats.org/officeDocument/2006/relationships/customXml" Target="../customXml/item3.xml"/><Relationship Id="rId120" Type="http://schemas.openxmlformats.org/officeDocument/2006/relationships/customXml" Target="../customXml/item2.xml"/><Relationship Id="rId12" Type="http://schemas.openxmlformats.org/officeDocument/2006/relationships/slide" Target="slides/slide7.xml"/><Relationship Id="rId119" Type="http://schemas.openxmlformats.org/officeDocument/2006/relationships/customXml" Target="../customXml/item1.xml"/><Relationship Id="rId118" Type="http://schemas.openxmlformats.org/officeDocument/2006/relationships/tableStyles" Target="tableStyles.xml"/><Relationship Id="rId117" Type="http://schemas.openxmlformats.org/officeDocument/2006/relationships/viewProps" Target="viewProps.xml"/><Relationship Id="rId116" Type="http://schemas.openxmlformats.org/officeDocument/2006/relationships/presProps" Target="presProps.xml"/><Relationship Id="rId115" Type="http://schemas.openxmlformats.org/officeDocument/2006/relationships/slide" Target="slides/slide110.xml"/><Relationship Id="rId114" Type="http://schemas.openxmlformats.org/officeDocument/2006/relationships/slide" Target="slides/slide109.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110" Type="http://schemas.openxmlformats.org/officeDocument/2006/relationships/slide" Target="slides/slide105.xml"/><Relationship Id="rId11" Type="http://schemas.openxmlformats.org/officeDocument/2006/relationships/slide" Target="slides/slide6.xml"/><Relationship Id="rId109" Type="http://schemas.openxmlformats.org/officeDocument/2006/relationships/slide" Target="slides/slide104.xml"/><Relationship Id="rId108" Type="http://schemas.openxmlformats.org/officeDocument/2006/relationships/slide" Target="slides/slide103.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11.vml.rels><?xml version="1.0" encoding="UTF-8" standalone="yes"?>
<Relationships xmlns="http://schemas.openxmlformats.org/package/2006/relationships"><Relationship Id="rId4" Type="http://schemas.openxmlformats.org/officeDocument/2006/relationships/image" Target="../media/image83.wmf"/><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s>
</file>

<file path=ppt/drawings/_rels/vmlDrawing12.vml.rels><?xml version="1.0" encoding="UTF-8" standalone="yes"?>
<Relationships xmlns="http://schemas.openxmlformats.org/package/2006/relationships"><Relationship Id="rId4" Type="http://schemas.openxmlformats.org/officeDocument/2006/relationships/image" Target="../media/image89.wmf"/><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14.vml.rels><?xml version="1.0" encoding="UTF-8" standalone="yes"?>
<Relationships xmlns="http://schemas.openxmlformats.org/package/2006/relationships"><Relationship Id="rId6" Type="http://schemas.openxmlformats.org/officeDocument/2006/relationships/image" Target="../media/image99.wmf"/><Relationship Id="rId5" Type="http://schemas.openxmlformats.org/officeDocument/2006/relationships/image" Target="../media/image98.wmf"/><Relationship Id="rId4" Type="http://schemas.openxmlformats.org/officeDocument/2006/relationships/image" Target="../media/image97.wmf"/><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s>
</file>

<file path=ppt/drawings/_rels/vmlDrawing15.vml.rels><?xml version="1.0" encoding="UTF-8" standalone="yes"?>
<Relationships xmlns="http://schemas.openxmlformats.org/package/2006/relationships"><Relationship Id="rId5" Type="http://schemas.openxmlformats.org/officeDocument/2006/relationships/image" Target="../media/image107.wmf"/><Relationship Id="rId4" Type="http://schemas.openxmlformats.org/officeDocument/2006/relationships/image" Target="../media/image106.wmf"/><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s>
</file>

<file path=ppt/drawings/_rels/vmlDrawing16.vml.rels><?xml version="1.0" encoding="UTF-8" standalone="yes"?>
<Relationships xmlns="http://schemas.openxmlformats.org/package/2006/relationships"><Relationship Id="rId9" Type="http://schemas.openxmlformats.org/officeDocument/2006/relationships/image" Target="../media/image116.wmf"/><Relationship Id="rId8" Type="http://schemas.openxmlformats.org/officeDocument/2006/relationships/image" Target="../media/image115.wmf"/><Relationship Id="rId7" Type="http://schemas.openxmlformats.org/officeDocument/2006/relationships/image" Target="../media/image114.wmf"/><Relationship Id="rId6" Type="http://schemas.openxmlformats.org/officeDocument/2006/relationships/image" Target="../media/image113.wmf"/><Relationship Id="rId5" Type="http://schemas.openxmlformats.org/officeDocument/2006/relationships/image" Target="../media/image112.wmf"/><Relationship Id="rId4" Type="http://schemas.openxmlformats.org/officeDocument/2006/relationships/image" Target="../media/image111.wmf"/><Relationship Id="rId3" Type="http://schemas.openxmlformats.org/officeDocument/2006/relationships/image" Target="../media/image110.wmf"/><Relationship Id="rId2" Type="http://schemas.openxmlformats.org/officeDocument/2006/relationships/image" Target="../media/image109.wmf"/><Relationship Id="rId10" Type="http://schemas.openxmlformats.org/officeDocument/2006/relationships/image" Target="../media/image117.wmf"/><Relationship Id="rId1" Type="http://schemas.openxmlformats.org/officeDocument/2006/relationships/image" Target="../media/image108.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20.wmf"/><Relationship Id="rId1" Type="http://schemas.openxmlformats.org/officeDocument/2006/relationships/image" Target="../media/image11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2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0.vml.rels><?xml version="1.0" encoding="UTF-8" standalone="yes"?>
<Relationships xmlns="http://schemas.openxmlformats.org/package/2006/relationships"><Relationship Id="rId6" Type="http://schemas.openxmlformats.org/officeDocument/2006/relationships/image" Target="../media/image135.wmf"/><Relationship Id="rId5" Type="http://schemas.openxmlformats.org/officeDocument/2006/relationships/image" Target="../media/image134.wmf"/><Relationship Id="rId4" Type="http://schemas.openxmlformats.org/officeDocument/2006/relationships/image" Target="../media/image133.wmf"/><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s>
</file>

<file path=ppt/drawings/_rels/vmlDrawing21.vml.rels><?xml version="1.0" encoding="UTF-8" standalone="yes"?>
<Relationships xmlns="http://schemas.openxmlformats.org/package/2006/relationships"><Relationship Id="rId9" Type="http://schemas.openxmlformats.org/officeDocument/2006/relationships/image" Target="../media/image144.wmf"/><Relationship Id="rId8" Type="http://schemas.openxmlformats.org/officeDocument/2006/relationships/image" Target="../media/image143.wmf"/><Relationship Id="rId7" Type="http://schemas.openxmlformats.org/officeDocument/2006/relationships/image" Target="../media/image142.wmf"/><Relationship Id="rId6" Type="http://schemas.openxmlformats.org/officeDocument/2006/relationships/image" Target="../media/image141.wmf"/><Relationship Id="rId5" Type="http://schemas.openxmlformats.org/officeDocument/2006/relationships/image" Target="../media/image140.wmf"/><Relationship Id="rId4" Type="http://schemas.openxmlformats.org/officeDocument/2006/relationships/image" Target="../media/image139.wmf"/><Relationship Id="rId3" Type="http://schemas.openxmlformats.org/officeDocument/2006/relationships/image" Target="../media/image138.wmf"/><Relationship Id="rId2" Type="http://schemas.openxmlformats.org/officeDocument/2006/relationships/image" Target="../media/image137.wmf"/><Relationship Id="rId10" Type="http://schemas.openxmlformats.org/officeDocument/2006/relationships/image" Target="../media/image145.wmf"/><Relationship Id="rId1" Type="http://schemas.openxmlformats.org/officeDocument/2006/relationships/image" Target="../media/image136.wmf"/></Relationships>
</file>

<file path=ppt/drawings/_rels/vmlDrawing22.vml.rels><?xml version="1.0" encoding="UTF-8" standalone="yes"?>
<Relationships xmlns="http://schemas.openxmlformats.org/package/2006/relationships"><Relationship Id="rId5" Type="http://schemas.openxmlformats.org/officeDocument/2006/relationships/image" Target="../media/image150.wmf"/><Relationship Id="rId4" Type="http://schemas.openxmlformats.org/officeDocument/2006/relationships/image" Target="../media/image149.wmf"/><Relationship Id="rId3" Type="http://schemas.openxmlformats.org/officeDocument/2006/relationships/image" Target="../media/image148.wmf"/><Relationship Id="rId2" Type="http://schemas.openxmlformats.org/officeDocument/2006/relationships/image" Target="../media/image147.wmf"/><Relationship Id="rId1" Type="http://schemas.openxmlformats.org/officeDocument/2006/relationships/image" Target="../media/image146.wmf"/></Relationships>
</file>

<file path=ppt/drawings/_rels/vmlDrawing23.vml.rels><?xml version="1.0" encoding="UTF-8" standalone="yes"?>
<Relationships xmlns="http://schemas.openxmlformats.org/package/2006/relationships"><Relationship Id="rId9" Type="http://schemas.openxmlformats.org/officeDocument/2006/relationships/image" Target="../media/image159.wmf"/><Relationship Id="rId8" Type="http://schemas.openxmlformats.org/officeDocument/2006/relationships/image" Target="../media/image158.wmf"/><Relationship Id="rId7" Type="http://schemas.openxmlformats.org/officeDocument/2006/relationships/image" Target="../media/image157.wmf"/><Relationship Id="rId6" Type="http://schemas.openxmlformats.org/officeDocument/2006/relationships/image" Target="../media/image156.wmf"/><Relationship Id="rId5" Type="http://schemas.openxmlformats.org/officeDocument/2006/relationships/image" Target="../media/image155.wmf"/><Relationship Id="rId4" Type="http://schemas.openxmlformats.org/officeDocument/2006/relationships/image" Target="../media/image154.wmf"/><Relationship Id="rId3" Type="http://schemas.openxmlformats.org/officeDocument/2006/relationships/image" Target="../media/image153.wmf"/><Relationship Id="rId2" Type="http://schemas.openxmlformats.org/officeDocument/2006/relationships/image" Target="../media/image152.wmf"/><Relationship Id="rId12" Type="http://schemas.openxmlformats.org/officeDocument/2006/relationships/image" Target="../media/image162.wmf"/><Relationship Id="rId11" Type="http://schemas.openxmlformats.org/officeDocument/2006/relationships/image" Target="../media/image161.wmf"/><Relationship Id="rId10" Type="http://schemas.openxmlformats.org/officeDocument/2006/relationships/image" Target="../media/image160.wmf"/><Relationship Id="rId1" Type="http://schemas.openxmlformats.org/officeDocument/2006/relationships/image" Target="../media/image151.wmf"/></Relationships>
</file>

<file path=ppt/drawings/_rels/vmlDrawing24.vml.rels><?xml version="1.0" encoding="UTF-8" standalone="yes"?>
<Relationships xmlns="http://schemas.openxmlformats.org/package/2006/relationships"><Relationship Id="rId6" Type="http://schemas.openxmlformats.org/officeDocument/2006/relationships/image" Target="../media/image168.wmf"/><Relationship Id="rId5" Type="http://schemas.openxmlformats.org/officeDocument/2006/relationships/image" Target="../media/image167.wmf"/><Relationship Id="rId4" Type="http://schemas.openxmlformats.org/officeDocument/2006/relationships/image" Target="../media/image166.wmf"/><Relationship Id="rId3" Type="http://schemas.openxmlformats.org/officeDocument/2006/relationships/image" Target="../media/image165.wmf"/><Relationship Id="rId2" Type="http://schemas.openxmlformats.org/officeDocument/2006/relationships/image" Target="../media/image164.wmf"/><Relationship Id="rId1" Type="http://schemas.openxmlformats.org/officeDocument/2006/relationships/image" Target="../media/image163.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71.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73.wmf"/><Relationship Id="rId1" Type="http://schemas.openxmlformats.org/officeDocument/2006/relationships/image" Target="../media/image172.wmf"/></Relationships>
</file>

<file path=ppt/drawings/_rels/vmlDrawing27.vml.rels><?xml version="1.0" encoding="UTF-8" standalone="yes"?>
<Relationships xmlns="http://schemas.openxmlformats.org/package/2006/relationships"><Relationship Id="rId4" Type="http://schemas.openxmlformats.org/officeDocument/2006/relationships/image" Target="../media/image178.wmf"/><Relationship Id="rId3" Type="http://schemas.openxmlformats.org/officeDocument/2006/relationships/image" Target="../media/image177.wmf"/><Relationship Id="rId2" Type="http://schemas.openxmlformats.org/officeDocument/2006/relationships/image" Target="../media/image176.wmf"/><Relationship Id="rId1" Type="http://schemas.openxmlformats.org/officeDocument/2006/relationships/image" Target="../media/image175.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82.wmf"/><Relationship Id="rId2" Type="http://schemas.openxmlformats.org/officeDocument/2006/relationships/image" Target="../media/image181.wmf"/><Relationship Id="rId1" Type="http://schemas.openxmlformats.org/officeDocument/2006/relationships/image" Target="../media/image180.wmf"/></Relationships>
</file>

<file path=ppt/drawings/_rels/vmlDrawing29.vml.rels><?xml version="1.0" encoding="UTF-8" standalone="yes"?>
<Relationships xmlns="http://schemas.openxmlformats.org/package/2006/relationships"><Relationship Id="rId4" Type="http://schemas.openxmlformats.org/officeDocument/2006/relationships/image" Target="../media/image187.wmf"/><Relationship Id="rId3" Type="http://schemas.openxmlformats.org/officeDocument/2006/relationships/image" Target="../media/image186.wmf"/><Relationship Id="rId2" Type="http://schemas.openxmlformats.org/officeDocument/2006/relationships/image" Target="../media/image185.wmf"/><Relationship Id="rId1" Type="http://schemas.openxmlformats.org/officeDocument/2006/relationships/image" Target="../media/image18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196.wmf"/><Relationship Id="rId7" Type="http://schemas.openxmlformats.org/officeDocument/2006/relationships/image" Target="../media/image195.wmf"/><Relationship Id="rId6" Type="http://schemas.openxmlformats.org/officeDocument/2006/relationships/image" Target="../media/image194.wmf"/><Relationship Id="rId5" Type="http://schemas.openxmlformats.org/officeDocument/2006/relationships/image" Target="../media/image193.wmf"/><Relationship Id="rId4" Type="http://schemas.openxmlformats.org/officeDocument/2006/relationships/image" Target="../media/image192.wmf"/><Relationship Id="rId3" Type="http://schemas.openxmlformats.org/officeDocument/2006/relationships/image" Target="../media/image191.wmf"/><Relationship Id="rId2" Type="http://schemas.openxmlformats.org/officeDocument/2006/relationships/image" Target="../media/image190.wmf"/><Relationship Id="rId1" Type="http://schemas.openxmlformats.org/officeDocument/2006/relationships/image" Target="../media/image189.wmf"/></Relationships>
</file>

<file path=ppt/drawings/_rels/vmlDrawing31.vml.rels><?xml version="1.0" encoding="UTF-8" standalone="yes"?>
<Relationships xmlns="http://schemas.openxmlformats.org/package/2006/relationships"><Relationship Id="rId4" Type="http://schemas.openxmlformats.org/officeDocument/2006/relationships/image" Target="../media/image201.wmf"/><Relationship Id="rId3" Type="http://schemas.openxmlformats.org/officeDocument/2006/relationships/image" Target="../media/image200.wmf"/><Relationship Id="rId2" Type="http://schemas.openxmlformats.org/officeDocument/2006/relationships/image" Target="../media/image199.wmf"/><Relationship Id="rId1" Type="http://schemas.openxmlformats.org/officeDocument/2006/relationships/image" Target="../media/image198.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204.wmf"/><Relationship Id="rId1" Type="http://schemas.openxmlformats.org/officeDocument/2006/relationships/image" Target="../media/image203.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08.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09.wmf"/></Relationships>
</file>

<file path=ppt/drawings/_rels/vmlDrawing35.vml.rels><?xml version="1.0" encoding="UTF-8" standalone="yes"?>
<Relationships xmlns="http://schemas.openxmlformats.org/package/2006/relationships"><Relationship Id="rId9" Type="http://schemas.openxmlformats.org/officeDocument/2006/relationships/image" Target="../media/image218.wmf"/><Relationship Id="rId8" Type="http://schemas.openxmlformats.org/officeDocument/2006/relationships/image" Target="../media/image217.wmf"/><Relationship Id="rId7" Type="http://schemas.openxmlformats.org/officeDocument/2006/relationships/image" Target="../media/image216.wmf"/><Relationship Id="rId6" Type="http://schemas.openxmlformats.org/officeDocument/2006/relationships/image" Target="../media/image215.wmf"/><Relationship Id="rId5" Type="http://schemas.openxmlformats.org/officeDocument/2006/relationships/image" Target="../media/image214.wmf"/><Relationship Id="rId4" Type="http://schemas.openxmlformats.org/officeDocument/2006/relationships/image" Target="../media/image213.wmf"/><Relationship Id="rId3" Type="http://schemas.openxmlformats.org/officeDocument/2006/relationships/image" Target="../media/image212.wmf"/><Relationship Id="rId2" Type="http://schemas.openxmlformats.org/officeDocument/2006/relationships/image" Target="../media/image211.wmf"/><Relationship Id="rId1" Type="http://schemas.openxmlformats.org/officeDocument/2006/relationships/image" Target="../media/image210.wmf"/></Relationships>
</file>

<file path=ppt/drawings/_rels/vmlDrawing36.vml.rels><?xml version="1.0" encoding="UTF-8" standalone="yes"?>
<Relationships xmlns="http://schemas.openxmlformats.org/package/2006/relationships"><Relationship Id="rId5" Type="http://schemas.openxmlformats.org/officeDocument/2006/relationships/image" Target="../media/image225.wmf"/><Relationship Id="rId4" Type="http://schemas.openxmlformats.org/officeDocument/2006/relationships/image" Target="../media/image224.wmf"/><Relationship Id="rId3" Type="http://schemas.openxmlformats.org/officeDocument/2006/relationships/image" Target="../media/image223.wmf"/><Relationship Id="rId2" Type="http://schemas.openxmlformats.org/officeDocument/2006/relationships/image" Target="../media/image222.wmf"/><Relationship Id="rId1" Type="http://schemas.openxmlformats.org/officeDocument/2006/relationships/image" Target="../media/image221.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27.wmf"/></Relationships>
</file>

<file path=ppt/drawings/_rels/vmlDrawing38.vml.rels><?xml version="1.0" encoding="UTF-8" standalone="yes"?>
<Relationships xmlns="http://schemas.openxmlformats.org/package/2006/relationships"><Relationship Id="rId4" Type="http://schemas.openxmlformats.org/officeDocument/2006/relationships/image" Target="../media/image231.wmf"/><Relationship Id="rId3" Type="http://schemas.openxmlformats.org/officeDocument/2006/relationships/image" Target="../media/image230.wmf"/><Relationship Id="rId2" Type="http://schemas.openxmlformats.org/officeDocument/2006/relationships/image" Target="../media/image229.wmf"/><Relationship Id="rId1" Type="http://schemas.openxmlformats.org/officeDocument/2006/relationships/image" Target="../media/image228.wmf"/></Relationships>
</file>

<file path=ppt/drawings/_rels/vmlDrawing39.vml.rels><?xml version="1.0" encoding="UTF-8" standalone="yes"?>
<Relationships xmlns="http://schemas.openxmlformats.org/package/2006/relationships"><Relationship Id="rId9" Type="http://schemas.openxmlformats.org/officeDocument/2006/relationships/image" Target="../media/image240.wmf"/><Relationship Id="rId8" Type="http://schemas.openxmlformats.org/officeDocument/2006/relationships/image" Target="../media/image239.wmf"/><Relationship Id="rId7" Type="http://schemas.openxmlformats.org/officeDocument/2006/relationships/image" Target="../media/image238.wmf"/><Relationship Id="rId6" Type="http://schemas.openxmlformats.org/officeDocument/2006/relationships/image" Target="../media/image237.wmf"/><Relationship Id="rId5" Type="http://schemas.openxmlformats.org/officeDocument/2006/relationships/image" Target="../media/image236.wmf"/><Relationship Id="rId4" Type="http://schemas.openxmlformats.org/officeDocument/2006/relationships/image" Target="../media/image235.wmf"/><Relationship Id="rId3" Type="http://schemas.openxmlformats.org/officeDocument/2006/relationships/image" Target="../media/image234.wmf"/><Relationship Id="rId2" Type="http://schemas.openxmlformats.org/officeDocument/2006/relationships/image" Target="../media/image233.wmf"/><Relationship Id="rId1" Type="http://schemas.openxmlformats.org/officeDocument/2006/relationships/image" Target="../media/image232.wmf"/></Relationships>
</file>

<file path=ppt/drawings/_rels/vmlDrawing4.vml.rels><?xml version="1.0" encoding="UTF-8" standalone="yes"?>
<Relationships xmlns="http://schemas.openxmlformats.org/package/2006/relationships"><Relationship Id="rId4" Type="http://schemas.openxmlformats.org/officeDocument/2006/relationships/image" Target="../media/image22.wmf"/><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41.wmf"/></Relationships>
</file>

<file path=ppt/drawings/_rels/vmlDrawing41.vml.rels><?xml version="1.0" encoding="UTF-8" standalone="yes"?>
<Relationships xmlns="http://schemas.openxmlformats.org/package/2006/relationships"><Relationship Id="rId6" Type="http://schemas.openxmlformats.org/officeDocument/2006/relationships/image" Target="../media/image248.wmf"/><Relationship Id="rId5" Type="http://schemas.openxmlformats.org/officeDocument/2006/relationships/image" Target="../media/image247.wmf"/><Relationship Id="rId4" Type="http://schemas.openxmlformats.org/officeDocument/2006/relationships/image" Target="../media/image246.wmf"/><Relationship Id="rId3" Type="http://schemas.openxmlformats.org/officeDocument/2006/relationships/image" Target="../media/image245.wmf"/><Relationship Id="rId2" Type="http://schemas.openxmlformats.org/officeDocument/2006/relationships/image" Target="../media/image244.wmf"/><Relationship Id="rId1" Type="http://schemas.openxmlformats.org/officeDocument/2006/relationships/image" Target="../media/image243.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52.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258.wmf"/><Relationship Id="rId1" Type="http://schemas.openxmlformats.org/officeDocument/2006/relationships/image" Target="../media/image257.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263.wmf"/><Relationship Id="rId1" Type="http://schemas.openxmlformats.org/officeDocument/2006/relationships/image" Target="../media/image262.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268.wmf"/><Relationship Id="rId2" Type="http://schemas.openxmlformats.org/officeDocument/2006/relationships/image" Target="../media/image267.wmf"/><Relationship Id="rId1" Type="http://schemas.openxmlformats.org/officeDocument/2006/relationships/image" Target="../media/image266.wmf"/></Relationships>
</file>

<file path=ppt/drawings/_rels/vmlDrawing5.vml.rels><?xml version="1.0" encoding="UTF-8" standalone="yes"?>
<Relationships xmlns="http://schemas.openxmlformats.org/package/2006/relationships"><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9.vml.rels><?xml version="1.0" encoding="UTF-8" standalone="yes"?>
<Relationships xmlns="http://schemas.openxmlformats.org/package/2006/relationships"><Relationship Id="rId9" Type="http://schemas.openxmlformats.org/officeDocument/2006/relationships/image" Target="../media/image66.wmf"/><Relationship Id="rId8" Type="http://schemas.openxmlformats.org/officeDocument/2006/relationships/image" Target="../media/image65.wmf"/><Relationship Id="rId7" Type="http://schemas.openxmlformats.org/officeDocument/2006/relationships/image" Target="../media/image64.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练">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59"/>
            <a:ext cx="12168188" cy="6833021"/>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讲">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59"/>
            <a:ext cx="12168188" cy="683302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slide" Target="../slides/slide74.xml"/><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image" Target="../media/image3.png"/><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p:nvSpPr>
        <p:spPr>
          <a:xfrm>
            <a:off x="0" y="1"/>
            <a:ext cx="12168188" cy="395878"/>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54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9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990"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3415"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30" tIns="45614" rIns="91230" bIns="45614" rtlCol="0" anchor="ctr"/>
          <a:lstStyle/>
          <a:p>
            <a:pPr algn="ctr"/>
            <a:endParaRPr lang="zh-CN" altLang="en-US">
              <a:solidFill>
                <a:srgbClr val="C00000"/>
              </a:solidFill>
            </a:endParaRPr>
          </a:p>
        </p:txBody>
      </p:sp>
      <p:sp>
        <p:nvSpPr>
          <p:cNvPr id="2" name="文本框 1"/>
          <p:cNvSpPr txBox="1"/>
          <p:nvPr/>
        </p:nvSpPr>
        <p:spPr>
          <a:xfrm>
            <a:off x="10840876" y="6268995"/>
            <a:ext cx="1178623" cy="337692"/>
          </a:xfrm>
          <a:prstGeom prst="rect">
            <a:avLst/>
          </a:prstGeom>
          <a:noFill/>
        </p:spPr>
        <p:txBody>
          <a:bodyPr wrap="square" lIns="91230" tIns="45614" rIns="91230" bIns="45614">
            <a:spAutoFit/>
          </a:bodyPr>
          <a:lstStyle/>
          <a:p>
            <a:pPr algn="ctr"/>
            <a:r>
              <a:rPr lang="zh-CN" altLang="en-US" sz="1600" baseline="0" dirty="0">
                <a:solidFill>
                  <a:srgbClr val="DE0000"/>
                </a:solidFill>
                <a:hlinkClick r:id="rId4" action="ppaction://hlinksldjump"/>
              </a:rPr>
              <a:t>返回目录</a:t>
            </a:r>
            <a:endParaRPr lang="zh-CN" altLang="en-US" sz="1600" baseline="0" dirty="0">
              <a:solidFill>
                <a:srgbClr val="DE0000"/>
              </a:solidFill>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Lst>
  <p:timing>
    <p:tnLst>
      <p:par>
        <p:cTn id="1" dur="indefinite" restart="never" nodeType="tmRoot"/>
      </p:par>
    </p:tnLst>
  </p:timing>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31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21" tIns="45609" rIns="91221" bIns="4560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3895"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32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2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07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667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285"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8710" algn="l" defTabSz="9124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image" Target="../media/image13.jpeg"/></Relationships>
</file>

<file path=ppt/slides/_rels/slide100.xml.rels><?xml version="1.0" encoding="UTF-8" standalone="yes"?>
<Relationships xmlns="http://schemas.openxmlformats.org/package/2006/relationships"><Relationship Id="rId4" Type="http://schemas.openxmlformats.org/officeDocument/2006/relationships/notesSlide" Target="../notesSlides/notesSlide93.xml"/><Relationship Id="rId3" Type="http://schemas.openxmlformats.org/officeDocument/2006/relationships/slideLayout" Target="../slideLayouts/slideLayout6.xml"/><Relationship Id="rId2" Type="http://schemas.openxmlformats.org/officeDocument/2006/relationships/image" Target="../media/image256.jpeg"/><Relationship Id="rId1" Type="http://schemas.openxmlformats.org/officeDocument/2006/relationships/image" Target="../media/image255.jpeg"/></Relationships>
</file>

<file path=ppt/slides/_rels/slide101.xml.rels><?xml version="1.0" encoding="UTF-8" standalone="yes"?>
<Relationships xmlns="http://schemas.openxmlformats.org/package/2006/relationships"><Relationship Id="rId7" Type="http://schemas.openxmlformats.org/officeDocument/2006/relationships/notesSlide" Target="../notesSlides/notesSlide94.xml"/><Relationship Id="rId6" Type="http://schemas.openxmlformats.org/officeDocument/2006/relationships/vmlDrawing" Target="../drawings/vmlDrawing43.vml"/><Relationship Id="rId5" Type="http://schemas.openxmlformats.org/officeDocument/2006/relationships/slideLayout" Target="../slideLayouts/slideLayout6.xml"/><Relationship Id="rId4" Type="http://schemas.openxmlformats.org/officeDocument/2006/relationships/image" Target="../media/image258.wmf"/><Relationship Id="rId3" Type="http://schemas.openxmlformats.org/officeDocument/2006/relationships/oleObject" Target="../embeddings/oleObject176.bin"/><Relationship Id="rId2" Type="http://schemas.openxmlformats.org/officeDocument/2006/relationships/image" Target="../media/image257.wmf"/><Relationship Id="rId1" Type="http://schemas.openxmlformats.org/officeDocument/2006/relationships/oleObject" Target="../embeddings/oleObject175.bin"/></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image" Target="../media/image259.jpe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265.jpeg"/><Relationship Id="rId7" Type="http://schemas.openxmlformats.org/officeDocument/2006/relationships/image" Target="../media/image264.jpeg"/><Relationship Id="rId6" Type="http://schemas.openxmlformats.org/officeDocument/2006/relationships/image" Target="../media/image263.wmf"/><Relationship Id="rId5" Type="http://schemas.openxmlformats.org/officeDocument/2006/relationships/oleObject" Target="../embeddings/oleObject178.bin"/><Relationship Id="rId4" Type="http://schemas.openxmlformats.org/officeDocument/2006/relationships/image" Target="../media/image262.wmf"/><Relationship Id="rId3" Type="http://schemas.openxmlformats.org/officeDocument/2006/relationships/oleObject" Target="../embeddings/oleObject177.bin"/><Relationship Id="rId2" Type="http://schemas.openxmlformats.org/officeDocument/2006/relationships/image" Target="../media/image261.jpeg"/><Relationship Id="rId11" Type="http://schemas.openxmlformats.org/officeDocument/2006/relationships/notesSlide" Target="../notesSlides/notesSlide98.xml"/><Relationship Id="rId10" Type="http://schemas.openxmlformats.org/officeDocument/2006/relationships/vmlDrawing" Target="../drawings/vmlDrawing44.vml"/><Relationship Id="rId1" Type="http://schemas.openxmlformats.org/officeDocument/2006/relationships/image" Target="../media/image260.jpeg"/></Relationships>
</file>

<file path=ppt/slides/_rels/slide107.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270.jpeg"/><Relationship Id="rId7" Type="http://schemas.openxmlformats.org/officeDocument/2006/relationships/image" Target="../media/image269.jpeg"/><Relationship Id="rId6" Type="http://schemas.openxmlformats.org/officeDocument/2006/relationships/image" Target="../media/image268.wmf"/><Relationship Id="rId5" Type="http://schemas.openxmlformats.org/officeDocument/2006/relationships/oleObject" Target="../embeddings/oleObject181.bin"/><Relationship Id="rId4" Type="http://schemas.openxmlformats.org/officeDocument/2006/relationships/image" Target="../media/image267.wmf"/><Relationship Id="rId3" Type="http://schemas.openxmlformats.org/officeDocument/2006/relationships/oleObject" Target="../embeddings/oleObject180.bin"/><Relationship Id="rId2" Type="http://schemas.openxmlformats.org/officeDocument/2006/relationships/image" Target="../media/image266.wmf"/><Relationship Id="rId11" Type="http://schemas.openxmlformats.org/officeDocument/2006/relationships/notesSlide" Target="../notesSlides/notesSlide99.xml"/><Relationship Id="rId10" Type="http://schemas.openxmlformats.org/officeDocument/2006/relationships/vmlDrawing" Target="../drawings/vmlDrawing45.vml"/><Relationship Id="rId1" Type="http://schemas.openxmlformats.org/officeDocument/2006/relationships/oleObject" Target="../embeddings/oleObject179.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6.xml"/><Relationship Id="rId1" Type="http://schemas.openxmlformats.org/officeDocument/2006/relationships/image" Target="../media/image271.jpe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6.xml"/><Relationship Id="rId1" Type="http://schemas.openxmlformats.org/officeDocument/2006/relationships/image" Target="../media/image27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image" Target="../media/image14.jpe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6.xml"/><Relationship Id="rId1" Type="http://schemas.openxmlformats.org/officeDocument/2006/relationships/image" Target="../media/image273.jpe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vmlDrawing" Target="../drawings/vmlDrawing2.vml"/><Relationship Id="rId4" Type="http://schemas.openxmlformats.org/officeDocument/2006/relationships/slideLayout" Target="../slideLayouts/slideLayout6.xml"/><Relationship Id="rId3" Type="http://schemas.openxmlformats.org/officeDocument/2006/relationships/image" Target="../media/image16.wmf"/><Relationship Id="rId2" Type="http://schemas.openxmlformats.org/officeDocument/2006/relationships/oleObject" Target="../embeddings/oleObject4.bin"/><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vmlDrawing" Target="../drawings/vmlDrawing3.vml"/><Relationship Id="rId4" Type="http://schemas.openxmlformats.org/officeDocument/2006/relationships/slideLayout" Target="../slideLayouts/slideLayout6.xml"/><Relationship Id="rId3" Type="http://schemas.openxmlformats.org/officeDocument/2006/relationships/image" Target="../media/image18.wmf"/><Relationship Id="rId2" Type="http://schemas.openxmlformats.org/officeDocument/2006/relationships/oleObject" Target="../embeddings/oleObject5.bin"/><Relationship Id="rId1" Type="http://schemas.openxmlformats.org/officeDocument/2006/relationships/image" Target="../media/image17.jpe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22.wmf"/><Relationship Id="rId7" Type="http://schemas.openxmlformats.org/officeDocument/2006/relationships/oleObject" Target="../embeddings/oleObject9.bin"/><Relationship Id="rId6" Type="http://schemas.openxmlformats.org/officeDocument/2006/relationships/image" Target="../media/image21.wmf"/><Relationship Id="rId5" Type="http://schemas.openxmlformats.org/officeDocument/2006/relationships/oleObject" Target="../embeddings/oleObject8.bin"/><Relationship Id="rId4" Type="http://schemas.openxmlformats.org/officeDocument/2006/relationships/image" Target="../media/image20.wmf"/><Relationship Id="rId3" Type="http://schemas.openxmlformats.org/officeDocument/2006/relationships/oleObject" Target="../embeddings/oleObject7.bin"/><Relationship Id="rId2" Type="http://schemas.openxmlformats.org/officeDocument/2006/relationships/image" Target="../media/image19.wmf"/><Relationship Id="rId11" Type="http://schemas.openxmlformats.org/officeDocument/2006/relationships/notesSlide" Target="../notesSlides/notesSlide11.xml"/><Relationship Id="rId10" Type="http://schemas.openxmlformats.org/officeDocument/2006/relationships/vmlDrawing" Target="../drawings/vmlDrawing4.vml"/><Relationship Id="rId1"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9" Type="http://schemas.openxmlformats.org/officeDocument/2006/relationships/oleObject" Target="../embeddings/oleObject14.bin"/><Relationship Id="rId8" Type="http://schemas.openxmlformats.org/officeDocument/2006/relationships/image" Target="../media/image28.wmf"/><Relationship Id="rId7" Type="http://schemas.openxmlformats.org/officeDocument/2006/relationships/oleObject" Target="../embeddings/oleObject13.bin"/><Relationship Id="rId6" Type="http://schemas.openxmlformats.org/officeDocument/2006/relationships/image" Target="../media/image27.wmf"/><Relationship Id="rId5" Type="http://schemas.openxmlformats.org/officeDocument/2006/relationships/oleObject" Target="../embeddings/oleObject12.bin"/><Relationship Id="rId4" Type="http://schemas.openxmlformats.org/officeDocument/2006/relationships/image" Target="../media/image26.wmf"/><Relationship Id="rId3" Type="http://schemas.openxmlformats.org/officeDocument/2006/relationships/oleObject" Target="../embeddings/oleObject11.bin"/><Relationship Id="rId2" Type="http://schemas.openxmlformats.org/officeDocument/2006/relationships/image" Target="../media/image25.wmf"/><Relationship Id="rId15" Type="http://schemas.openxmlformats.org/officeDocument/2006/relationships/notesSlide" Target="../notesSlides/notesSlide15.xml"/><Relationship Id="rId14" Type="http://schemas.openxmlformats.org/officeDocument/2006/relationships/vmlDrawing" Target="../drawings/vmlDrawing5.vml"/><Relationship Id="rId13" Type="http://schemas.openxmlformats.org/officeDocument/2006/relationships/slideLayout" Target="../slideLayouts/slideLayout6.xml"/><Relationship Id="rId12" Type="http://schemas.openxmlformats.org/officeDocument/2006/relationships/image" Target="../media/image30.wmf"/><Relationship Id="rId11" Type="http://schemas.openxmlformats.org/officeDocument/2006/relationships/oleObject" Target="../embeddings/oleObject15.bin"/><Relationship Id="rId10" Type="http://schemas.openxmlformats.org/officeDocument/2006/relationships/image" Target="../media/image29.wmf"/><Relationship Id="rId1"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slide" Target="slide35.xml"/><Relationship Id="rId7" Type="http://schemas.openxmlformats.org/officeDocument/2006/relationships/slide" Target="slide29.xml"/><Relationship Id="rId6" Type="http://schemas.openxmlformats.org/officeDocument/2006/relationships/slide" Target="slide20.xml"/><Relationship Id="rId5" Type="http://schemas.openxmlformats.org/officeDocument/2006/relationships/slide" Target="slide19.xml"/><Relationship Id="rId4" Type="http://schemas.openxmlformats.org/officeDocument/2006/relationships/slide" Target="slide16.xml"/><Relationship Id="rId3" Type="http://schemas.openxmlformats.org/officeDocument/2006/relationships/slide" Target="slide7.xml"/><Relationship Id="rId2" Type="http://schemas.openxmlformats.org/officeDocument/2006/relationships/slide" Target="slide4.xml"/><Relationship Id="rId14" Type="http://schemas.openxmlformats.org/officeDocument/2006/relationships/slideLayout" Target="../slideLayouts/slideLayout8.xml"/><Relationship Id="rId13" Type="http://schemas.openxmlformats.org/officeDocument/2006/relationships/slide" Target="slide103.xml"/><Relationship Id="rId12" Type="http://schemas.openxmlformats.org/officeDocument/2006/relationships/slide" Target="slide81.xml"/><Relationship Id="rId11" Type="http://schemas.openxmlformats.org/officeDocument/2006/relationships/slide" Target="slide62.xml"/><Relationship Id="rId10" Type="http://schemas.openxmlformats.org/officeDocument/2006/relationships/slide" Target="slide39.xml"/><Relationship Id="rId1" Type="http://schemas.openxmlformats.org/officeDocument/2006/relationships/slide" Target="slide3.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6.xml"/><Relationship Id="rId2" Type="http://schemas.openxmlformats.org/officeDocument/2006/relationships/image" Target="../media/image32.jpeg"/><Relationship Id="rId1"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image" Target="../media/image34.jpeg"/></Relationships>
</file>

<file path=ppt/slides/_rels/slide23.xml.rels><?xml version="1.0" encoding="UTF-8" standalone="yes"?>
<Relationships xmlns="http://schemas.openxmlformats.org/package/2006/relationships"><Relationship Id="rId9" Type="http://schemas.openxmlformats.org/officeDocument/2006/relationships/image" Target="../media/image39.wmf"/><Relationship Id="rId8" Type="http://schemas.openxmlformats.org/officeDocument/2006/relationships/oleObject" Target="../embeddings/oleObject19.bin"/><Relationship Id="rId7" Type="http://schemas.openxmlformats.org/officeDocument/2006/relationships/image" Target="../media/image38.wmf"/><Relationship Id="rId6" Type="http://schemas.openxmlformats.org/officeDocument/2006/relationships/oleObject" Target="../embeddings/oleObject18.bin"/><Relationship Id="rId5" Type="http://schemas.openxmlformats.org/officeDocument/2006/relationships/image" Target="../media/image37.wmf"/><Relationship Id="rId4" Type="http://schemas.openxmlformats.org/officeDocument/2006/relationships/oleObject" Target="../embeddings/oleObject17.bin"/><Relationship Id="rId3" Type="http://schemas.openxmlformats.org/officeDocument/2006/relationships/image" Target="../media/image36.wmf"/><Relationship Id="rId2" Type="http://schemas.openxmlformats.org/officeDocument/2006/relationships/oleObject" Target="../embeddings/oleObject16.bin"/><Relationship Id="rId16" Type="http://schemas.openxmlformats.org/officeDocument/2006/relationships/notesSlide" Target="../notesSlides/notesSlide19.xml"/><Relationship Id="rId15" Type="http://schemas.openxmlformats.org/officeDocument/2006/relationships/vmlDrawing" Target="../drawings/vmlDrawing6.vml"/><Relationship Id="rId14" Type="http://schemas.openxmlformats.org/officeDocument/2006/relationships/slideLayout" Target="../slideLayouts/slideLayout6.xml"/><Relationship Id="rId13" Type="http://schemas.openxmlformats.org/officeDocument/2006/relationships/image" Target="../media/image41.wmf"/><Relationship Id="rId12" Type="http://schemas.openxmlformats.org/officeDocument/2006/relationships/oleObject" Target="../embeddings/oleObject21.bin"/><Relationship Id="rId11" Type="http://schemas.openxmlformats.org/officeDocument/2006/relationships/image" Target="../media/image40.wmf"/><Relationship Id="rId10" Type="http://schemas.openxmlformats.org/officeDocument/2006/relationships/oleObject" Target="../embeddings/oleObject20.bin"/><Relationship Id="rId1" Type="http://schemas.openxmlformats.org/officeDocument/2006/relationships/image" Target="../media/image35.jpe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6.xml"/><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image" Target="../media/image46.jpeg"/></Relationships>
</file>

<file path=ppt/slides/_rels/slide27.xml.rels><?xml version="1.0" encoding="UTF-8" standalone="yes"?>
<Relationships xmlns="http://schemas.openxmlformats.org/package/2006/relationships"><Relationship Id="rId9" Type="http://schemas.openxmlformats.org/officeDocument/2006/relationships/notesSlide" Target="../notesSlides/notesSlide23.xml"/><Relationship Id="rId8" Type="http://schemas.openxmlformats.org/officeDocument/2006/relationships/vmlDrawing" Target="../drawings/vmlDrawing7.vml"/><Relationship Id="rId7" Type="http://schemas.openxmlformats.org/officeDocument/2006/relationships/slideLayout" Target="../slideLayouts/slideLayout6.xml"/><Relationship Id="rId6" Type="http://schemas.openxmlformats.org/officeDocument/2006/relationships/image" Target="../media/image49.wmf"/><Relationship Id="rId5" Type="http://schemas.openxmlformats.org/officeDocument/2006/relationships/oleObject" Target="../embeddings/oleObject24.bin"/><Relationship Id="rId4" Type="http://schemas.openxmlformats.org/officeDocument/2006/relationships/image" Target="../media/image48.wmf"/><Relationship Id="rId3" Type="http://schemas.openxmlformats.org/officeDocument/2006/relationships/oleObject" Target="../embeddings/oleObject23.bin"/><Relationship Id="rId2" Type="http://schemas.openxmlformats.org/officeDocument/2006/relationships/image" Target="../media/image47.wmf"/><Relationship Id="rId1" Type="http://schemas.openxmlformats.org/officeDocument/2006/relationships/oleObject" Target="../embeddings/oleObject22.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6.xml"/><Relationship Id="rId5" Type="http://schemas.openxmlformats.org/officeDocument/2006/relationships/image" Target="../media/image54.jpeg"/><Relationship Id="rId4" Type="http://schemas.openxmlformats.org/officeDocument/2006/relationships/image" Target="../media/image53.jpeg"/><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image" Target="../media/image50.jpe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vmlDrawing" Target="../drawings/vmlDrawing8.vml"/><Relationship Id="rId3" Type="http://schemas.openxmlformats.org/officeDocument/2006/relationships/slideLayout" Target="../slideLayouts/slideLayout6.xml"/><Relationship Id="rId2" Type="http://schemas.openxmlformats.org/officeDocument/2006/relationships/image" Target="../media/image55.wmf"/><Relationship Id="rId1" Type="http://schemas.openxmlformats.org/officeDocument/2006/relationships/oleObject" Target="../embeddings/oleObject25.bin"/></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6.xml"/><Relationship Id="rId2" Type="http://schemas.openxmlformats.org/officeDocument/2006/relationships/image" Target="../media/image57.jpeg"/><Relationship Id="rId1" Type="http://schemas.openxmlformats.org/officeDocument/2006/relationships/image" Target="../media/image56.jpeg"/></Relationships>
</file>

<file path=ppt/slides/_rels/slide33.xml.rels><?xml version="1.0" encoding="UTF-8" standalone="yes"?>
<Relationships xmlns="http://schemas.openxmlformats.org/package/2006/relationships"><Relationship Id="rId9" Type="http://schemas.openxmlformats.org/officeDocument/2006/relationships/oleObject" Target="../embeddings/oleObject30.bin"/><Relationship Id="rId8" Type="http://schemas.openxmlformats.org/officeDocument/2006/relationships/image" Target="../media/image61.wmf"/><Relationship Id="rId7" Type="http://schemas.openxmlformats.org/officeDocument/2006/relationships/oleObject" Target="../embeddings/oleObject29.bin"/><Relationship Id="rId6" Type="http://schemas.openxmlformats.org/officeDocument/2006/relationships/image" Target="../media/image60.wmf"/><Relationship Id="rId5" Type="http://schemas.openxmlformats.org/officeDocument/2006/relationships/oleObject" Target="../embeddings/oleObject28.bin"/><Relationship Id="rId4" Type="http://schemas.openxmlformats.org/officeDocument/2006/relationships/image" Target="../media/image59.wmf"/><Relationship Id="rId3" Type="http://schemas.openxmlformats.org/officeDocument/2006/relationships/oleObject" Target="../embeddings/oleObject27.bin"/><Relationship Id="rId21" Type="http://schemas.openxmlformats.org/officeDocument/2006/relationships/notesSlide" Target="../notesSlides/notesSlide29.xml"/><Relationship Id="rId20" Type="http://schemas.openxmlformats.org/officeDocument/2006/relationships/vmlDrawing" Target="../drawings/vmlDrawing9.vml"/><Relationship Id="rId2" Type="http://schemas.openxmlformats.org/officeDocument/2006/relationships/image" Target="../media/image58.wmf"/><Relationship Id="rId19" Type="http://schemas.openxmlformats.org/officeDocument/2006/relationships/slideLayout" Target="../slideLayouts/slideLayout6.xml"/><Relationship Id="rId18" Type="http://schemas.openxmlformats.org/officeDocument/2006/relationships/image" Target="../media/image66.wmf"/><Relationship Id="rId17" Type="http://schemas.openxmlformats.org/officeDocument/2006/relationships/oleObject" Target="../embeddings/oleObject34.bin"/><Relationship Id="rId16" Type="http://schemas.openxmlformats.org/officeDocument/2006/relationships/image" Target="../media/image65.wmf"/><Relationship Id="rId15" Type="http://schemas.openxmlformats.org/officeDocument/2006/relationships/oleObject" Target="../embeddings/oleObject33.bin"/><Relationship Id="rId14" Type="http://schemas.openxmlformats.org/officeDocument/2006/relationships/image" Target="../media/image64.wmf"/><Relationship Id="rId13" Type="http://schemas.openxmlformats.org/officeDocument/2006/relationships/oleObject" Target="../embeddings/oleObject32.bin"/><Relationship Id="rId12" Type="http://schemas.openxmlformats.org/officeDocument/2006/relationships/image" Target="../media/image63.wmf"/><Relationship Id="rId11" Type="http://schemas.openxmlformats.org/officeDocument/2006/relationships/oleObject" Target="../embeddings/oleObject31.bin"/><Relationship Id="rId10" Type="http://schemas.openxmlformats.org/officeDocument/2006/relationships/image" Target="../media/image62.wmf"/><Relationship Id="rId1" Type="http://schemas.openxmlformats.org/officeDocument/2006/relationships/oleObject" Target="../embeddings/oleObject26.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image" Target="../media/image67.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6.xml"/><Relationship Id="rId2" Type="http://schemas.openxmlformats.org/officeDocument/2006/relationships/image" Target="../media/image69.jpeg"/><Relationship Id="rId1" Type="http://schemas.openxmlformats.org/officeDocument/2006/relationships/image" Target="../media/image68.jpe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6.xml"/><Relationship Id="rId2" Type="http://schemas.openxmlformats.org/officeDocument/2006/relationships/image" Target="../media/image71.jpeg"/><Relationship Id="rId1" Type="http://schemas.openxmlformats.org/officeDocument/2006/relationships/image" Target="../media/image70.jpeg"/></Relationships>
</file>

<file path=ppt/slides/_rels/slide42.xml.rels><?xml version="1.0" encoding="UTF-8" standalone="yes"?>
<Relationships xmlns="http://schemas.openxmlformats.org/package/2006/relationships"><Relationship Id="rId6" Type="http://schemas.openxmlformats.org/officeDocument/2006/relationships/notesSlide" Target="../notesSlides/notesSlide37.xml"/><Relationship Id="rId5" Type="http://schemas.openxmlformats.org/officeDocument/2006/relationships/slideLayout" Target="../slideLayouts/slideLayout6.xml"/><Relationship Id="rId4" Type="http://schemas.openxmlformats.org/officeDocument/2006/relationships/image" Target="../media/image75.jpeg"/><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image" Target="../media/image72.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image" Target="../media/image76.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image" Target="../media/image77.jpeg"/></Relationships>
</file>

<file path=ppt/slides/_rels/slide46.xml.rels><?xml version="1.0" encoding="UTF-8" standalone="yes"?>
<Relationships xmlns="http://schemas.openxmlformats.org/package/2006/relationships"><Relationship Id="rId6" Type="http://schemas.openxmlformats.org/officeDocument/2006/relationships/notesSlide" Target="../notesSlides/notesSlide41.xml"/><Relationship Id="rId5" Type="http://schemas.openxmlformats.org/officeDocument/2006/relationships/vmlDrawing" Target="../drawings/vmlDrawing10.vml"/><Relationship Id="rId4" Type="http://schemas.openxmlformats.org/officeDocument/2006/relationships/slideLayout" Target="../slideLayouts/slideLayout6.xml"/><Relationship Id="rId3" Type="http://schemas.openxmlformats.org/officeDocument/2006/relationships/image" Target="../media/image79.wmf"/><Relationship Id="rId2" Type="http://schemas.openxmlformats.org/officeDocument/2006/relationships/oleObject" Target="../embeddings/oleObject35.bin"/><Relationship Id="rId1" Type="http://schemas.openxmlformats.org/officeDocument/2006/relationships/image" Target="../media/image78.jpeg"/></Relationships>
</file>

<file path=ppt/slides/_rels/slide47.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83.wmf"/><Relationship Id="rId7" Type="http://schemas.openxmlformats.org/officeDocument/2006/relationships/oleObject" Target="../embeddings/oleObject39.bin"/><Relationship Id="rId6" Type="http://schemas.openxmlformats.org/officeDocument/2006/relationships/image" Target="../media/image82.wmf"/><Relationship Id="rId5" Type="http://schemas.openxmlformats.org/officeDocument/2006/relationships/oleObject" Target="../embeddings/oleObject38.bin"/><Relationship Id="rId4" Type="http://schemas.openxmlformats.org/officeDocument/2006/relationships/image" Target="../media/image81.wmf"/><Relationship Id="rId3" Type="http://schemas.openxmlformats.org/officeDocument/2006/relationships/oleObject" Target="../embeddings/oleObject37.bin"/><Relationship Id="rId2" Type="http://schemas.openxmlformats.org/officeDocument/2006/relationships/image" Target="../media/image80.wmf"/><Relationship Id="rId11" Type="http://schemas.openxmlformats.org/officeDocument/2006/relationships/notesSlide" Target="../notesSlides/notesSlide42.xml"/><Relationship Id="rId10" Type="http://schemas.openxmlformats.org/officeDocument/2006/relationships/vmlDrawing" Target="../drawings/vmlDrawing11.vml"/><Relationship Id="rId1" Type="http://schemas.openxmlformats.org/officeDocument/2006/relationships/oleObject" Target="../embeddings/oleObject36.bin"/></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6.xml"/><Relationship Id="rId2" Type="http://schemas.openxmlformats.org/officeDocument/2006/relationships/image" Target="../media/image85.jpeg"/><Relationship Id="rId1" Type="http://schemas.openxmlformats.org/officeDocument/2006/relationships/image" Target="../media/image84.jpeg"/></Relationships>
</file>

<file path=ppt/slides/_rels/slide49.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89.wmf"/><Relationship Id="rId7" Type="http://schemas.openxmlformats.org/officeDocument/2006/relationships/oleObject" Target="../embeddings/oleObject43.bin"/><Relationship Id="rId6" Type="http://schemas.openxmlformats.org/officeDocument/2006/relationships/image" Target="../media/image88.wmf"/><Relationship Id="rId5" Type="http://schemas.openxmlformats.org/officeDocument/2006/relationships/oleObject" Target="../embeddings/oleObject42.bin"/><Relationship Id="rId4" Type="http://schemas.openxmlformats.org/officeDocument/2006/relationships/image" Target="../media/image87.wmf"/><Relationship Id="rId3" Type="http://schemas.openxmlformats.org/officeDocument/2006/relationships/oleObject" Target="../embeddings/oleObject41.bin"/><Relationship Id="rId2" Type="http://schemas.openxmlformats.org/officeDocument/2006/relationships/image" Target="../media/image86.wmf"/><Relationship Id="rId11" Type="http://schemas.openxmlformats.org/officeDocument/2006/relationships/notesSlide" Target="../notesSlides/notesSlide44.xml"/><Relationship Id="rId10" Type="http://schemas.openxmlformats.org/officeDocument/2006/relationships/vmlDrawing" Target="../drawings/vmlDrawing12.vml"/><Relationship Id="rId1" Type="http://schemas.openxmlformats.org/officeDocument/2006/relationships/oleObject" Target="../embeddings/oleObject40.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6" Type="http://schemas.openxmlformats.org/officeDocument/2006/relationships/notesSlide" Target="../notesSlides/notesSlide45.xml"/><Relationship Id="rId5" Type="http://schemas.openxmlformats.org/officeDocument/2006/relationships/vmlDrawing" Target="../drawings/vmlDrawing13.vml"/><Relationship Id="rId4" Type="http://schemas.openxmlformats.org/officeDocument/2006/relationships/slideLayout" Target="../slideLayouts/slideLayout6.xml"/><Relationship Id="rId3" Type="http://schemas.openxmlformats.org/officeDocument/2006/relationships/image" Target="../media/image91.wmf"/><Relationship Id="rId2" Type="http://schemas.openxmlformats.org/officeDocument/2006/relationships/oleObject" Target="../embeddings/oleObject44.bin"/><Relationship Id="rId1" Type="http://schemas.openxmlformats.org/officeDocument/2006/relationships/image" Target="../media/image90.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image" Target="../media/image92.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image" Target="../media/image93.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9" Type="http://schemas.openxmlformats.org/officeDocument/2006/relationships/oleObject" Target="../embeddings/oleObject49.bin"/><Relationship Id="rId8" Type="http://schemas.openxmlformats.org/officeDocument/2006/relationships/image" Target="../media/image97.wmf"/><Relationship Id="rId7" Type="http://schemas.openxmlformats.org/officeDocument/2006/relationships/oleObject" Target="../embeddings/oleObject48.bin"/><Relationship Id="rId6" Type="http://schemas.openxmlformats.org/officeDocument/2006/relationships/image" Target="../media/image96.wmf"/><Relationship Id="rId5" Type="http://schemas.openxmlformats.org/officeDocument/2006/relationships/oleObject" Target="../embeddings/oleObject47.bin"/><Relationship Id="rId4" Type="http://schemas.openxmlformats.org/officeDocument/2006/relationships/image" Target="../media/image95.wmf"/><Relationship Id="rId3" Type="http://schemas.openxmlformats.org/officeDocument/2006/relationships/oleObject" Target="../embeddings/oleObject46.bin"/><Relationship Id="rId2" Type="http://schemas.openxmlformats.org/officeDocument/2006/relationships/image" Target="../media/image94.wmf"/><Relationship Id="rId15" Type="http://schemas.openxmlformats.org/officeDocument/2006/relationships/notesSlide" Target="../notesSlides/notesSlide49.xml"/><Relationship Id="rId14" Type="http://schemas.openxmlformats.org/officeDocument/2006/relationships/vmlDrawing" Target="../drawings/vmlDrawing14.vml"/><Relationship Id="rId13" Type="http://schemas.openxmlformats.org/officeDocument/2006/relationships/slideLayout" Target="../slideLayouts/slideLayout6.xml"/><Relationship Id="rId12" Type="http://schemas.openxmlformats.org/officeDocument/2006/relationships/image" Target="../media/image99.wmf"/><Relationship Id="rId11" Type="http://schemas.openxmlformats.org/officeDocument/2006/relationships/oleObject" Target="../embeddings/oleObject50.bin"/><Relationship Id="rId10" Type="http://schemas.openxmlformats.org/officeDocument/2006/relationships/image" Target="../media/image98.wmf"/><Relationship Id="rId1" Type="http://schemas.openxmlformats.org/officeDocument/2006/relationships/oleObject" Target="../embeddings/oleObject45.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image" Target="../media/image100.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9" Type="http://schemas.openxmlformats.org/officeDocument/2006/relationships/oleObject" Target="../embeddings/oleObject54.bin"/><Relationship Id="rId8" Type="http://schemas.openxmlformats.org/officeDocument/2006/relationships/image" Target="../media/image105.wmf"/><Relationship Id="rId7" Type="http://schemas.openxmlformats.org/officeDocument/2006/relationships/oleObject" Target="../embeddings/oleObject53.bin"/><Relationship Id="rId6" Type="http://schemas.openxmlformats.org/officeDocument/2006/relationships/image" Target="../media/image104.wmf"/><Relationship Id="rId5" Type="http://schemas.openxmlformats.org/officeDocument/2006/relationships/oleObject" Target="../embeddings/oleObject52.bin"/><Relationship Id="rId4" Type="http://schemas.openxmlformats.org/officeDocument/2006/relationships/image" Target="../media/image103.wmf"/><Relationship Id="rId3" Type="http://schemas.openxmlformats.org/officeDocument/2006/relationships/oleObject" Target="../embeddings/oleObject51.bin"/><Relationship Id="rId2" Type="http://schemas.openxmlformats.org/officeDocument/2006/relationships/image" Target="../media/image102.jpeg"/><Relationship Id="rId15" Type="http://schemas.openxmlformats.org/officeDocument/2006/relationships/notesSlide" Target="../notesSlides/notesSlide52.xml"/><Relationship Id="rId14" Type="http://schemas.openxmlformats.org/officeDocument/2006/relationships/vmlDrawing" Target="../drawings/vmlDrawing15.vml"/><Relationship Id="rId13" Type="http://schemas.openxmlformats.org/officeDocument/2006/relationships/slideLayout" Target="../slideLayouts/slideLayout6.xml"/><Relationship Id="rId12" Type="http://schemas.openxmlformats.org/officeDocument/2006/relationships/image" Target="../media/image107.wmf"/><Relationship Id="rId11" Type="http://schemas.openxmlformats.org/officeDocument/2006/relationships/oleObject" Target="../embeddings/oleObject55.bin"/><Relationship Id="rId10" Type="http://schemas.openxmlformats.org/officeDocument/2006/relationships/image" Target="../media/image106.wmf"/><Relationship Id="rId1" Type="http://schemas.openxmlformats.org/officeDocument/2006/relationships/image" Target="../media/image101.jpeg"/></Relationships>
</file>

<file path=ppt/slides/_rels/slide58.xml.rels><?xml version="1.0" encoding="UTF-8" standalone="yes"?>
<Relationships xmlns="http://schemas.openxmlformats.org/package/2006/relationships"><Relationship Id="rId9" Type="http://schemas.openxmlformats.org/officeDocument/2006/relationships/oleObject" Target="../embeddings/oleObject60.bin"/><Relationship Id="rId8" Type="http://schemas.openxmlformats.org/officeDocument/2006/relationships/image" Target="../media/image111.wmf"/><Relationship Id="rId7" Type="http://schemas.openxmlformats.org/officeDocument/2006/relationships/oleObject" Target="../embeddings/oleObject59.bin"/><Relationship Id="rId6" Type="http://schemas.openxmlformats.org/officeDocument/2006/relationships/image" Target="../media/image110.wmf"/><Relationship Id="rId5" Type="http://schemas.openxmlformats.org/officeDocument/2006/relationships/oleObject" Target="../embeddings/oleObject58.bin"/><Relationship Id="rId4" Type="http://schemas.openxmlformats.org/officeDocument/2006/relationships/image" Target="../media/image109.wmf"/><Relationship Id="rId3" Type="http://schemas.openxmlformats.org/officeDocument/2006/relationships/oleObject" Target="../embeddings/oleObject57.bin"/><Relationship Id="rId23" Type="http://schemas.openxmlformats.org/officeDocument/2006/relationships/notesSlide" Target="../notesSlides/notesSlide53.xml"/><Relationship Id="rId22" Type="http://schemas.openxmlformats.org/officeDocument/2006/relationships/vmlDrawing" Target="../drawings/vmlDrawing16.vml"/><Relationship Id="rId21" Type="http://schemas.openxmlformats.org/officeDocument/2006/relationships/slideLayout" Target="../slideLayouts/slideLayout6.xml"/><Relationship Id="rId20" Type="http://schemas.openxmlformats.org/officeDocument/2006/relationships/image" Target="../media/image117.wmf"/><Relationship Id="rId2" Type="http://schemas.openxmlformats.org/officeDocument/2006/relationships/image" Target="../media/image108.wmf"/><Relationship Id="rId19" Type="http://schemas.openxmlformats.org/officeDocument/2006/relationships/oleObject" Target="../embeddings/oleObject65.bin"/><Relationship Id="rId18" Type="http://schemas.openxmlformats.org/officeDocument/2006/relationships/image" Target="../media/image116.wmf"/><Relationship Id="rId17" Type="http://schemas.openxmlformats.org/officeDocument/2006/relationships/oleObject" Target="../embeddings/oleObject64.bin"/><Relationship Id="rId16" Type="http://schemas.openxmlformats.org/officeDocument/2006/relationships/image" Target="../media/image115.wmf"/><Relationship Id="rId15" Type="http://schemas.openxmlformats.org/officeDocument/2006/relationships/oleObject" Target="../embeddings/oleObject63.bin"/><Relationship Id="rId14" Type="http://schemas.openxmlformats.org/officeDocument/2006/relationships/image" Target="../media/image114.wmf"/><Relationship Id="rId13" Type="http://schemas.openxmlformats.org/officeDocument/2006/relationships/oleObject" Target="../embeddings/oleObject62.bin"/><Relationship Id="rId12" Type="http://schemas.openxmlformats.org/officeDocument/2006/relationships/image" Target="../media/image113.wmf"/><Relationship Id="rId11" Type="http://schemas.openxmlformats.org/officeDocument/2006/relationships/oleObject" Target="../embeddings/oleObject61.bin"/><Relationship Id="rId10" Type="http://schemas.openxmlformats.org/officeDocument/2006/relationships/image" Target="../media/image112.wmf"/><Relationship Id="rId1" Type="http://schemas.openxmlformats.org/officeDocument/2006/relationships/oleObject" Target="../embeddings/oleObject56.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image" Target="../media/image11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image" Target="../media/image5.jpeg"/></Relationships>
</file>

<file path=ppt/slides/_rels/slide60.xml.rels><?xml version="1.0" encoding="UTF-8" standalone="yes"?>
<Relationships xmlns="http://schemas.openxmlformats.org/package/2006/relationships"><Relationship Id="rId7" Type="http://schemas.openxmlformats.org/officeDocument/2006/relationships/notesSlide" Target="../notesSlides/notesSlide55.xml"/><Relationship Id="rId6" Type="http://schemas.openxmlformats.org/officeDocument/2006/relationships/vmlDrawing" Target="../drawings/vmlDrawing17.vml"/><Relationship Id="rId5" Type="http://schemas.openxmlformats.org/officeDocument/2006/relationships/slideLayout" Target="../slideLayouts/slideLayout6.xml"/><Relationship Id="rId4" Type="http://schemas.openxmlformats.org/officeDocument/2006/relationships/image" Target="../media/image120.wmf"/><Relationship Id="rId3" Type="http://schemas.openxmlformats.org/officeDocument/2006/relationships/oleObject" Target="../embeddings/oleObject67.bin"/><Relationship Id="rId2" Type="http://schemas.openxmlformats.org/officeDocument/2006/relationships/image" Target="../media/image119.wmf"/><Relationship Id="rId1" Type="http://schemas.openxmlformats.org/officeDocument/2006/relationships/oleObject" Target="../embeddings/oleObject66.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image" Target="../media/image121.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image" Target="../media/image122.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image" Target="../media/image123.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image" Target="../media/image124.jpeg"/></Relationships>
</file>

<file path=ppt/slides/_rels/slide66.xml.rels><?xml version="1.0" encoding="UTF-8" standalone="yes"?>
<Relationships xmlns="http://schemas.openxmlformats.org/package/2006/relationships"><Relationship Id="rId6" Type="http://schemas.openxmlformats.org/officeDocument/2006/relationships/notesSlide" Target="../notesSlides/notesSlide60.xml"/><Relationship Id="rId5" Type="http://schemas.openxmlformats.org/officeDocument/2006/relationships/vmlDrawing" Target="../drawings/vmlDrawing18.vml"/><Relationship Id="rId4" Type="http://schemas.openxmlformats.org/officeDocument/2006/relationships/slideLayout" Target="../slideLayouts/slideLayout6.xml"/><Relationship Id="rId3" Type="http://schemas.openxmlformats.org/officeDocument/2006/relationships/image" Target="../media/image126.wmf"/><Relationship Id="rId2" Type="http://schemas.openxmlformats.org/officeDocument/2006/relationships/oleObject" Target="../embeddings/oleObject68.bin"/><Relationship Id="rId1" Type="http://schemas.openxmlformats.org/officeDocument/2006/relationships/image" Target="../media/image125.jpeg"/></Relationships>
</file>

<file path=ppt/slides/_rels/slide67.xml.rels><?xml version="1.0" encoding="UTF-8" standalone="yes"?>
<Relationships xmlns="http://schemas.openxmlformats.org/package/2006/relationships"><Relationship Id="rId7" Type="http://schemas.openxmlformats.org/officeDocument/2006/relationships/notesSlide" Target="../notesSlides/notesSlide61.xml"/><Relationship Id="rId6" Type="http://schemas.openxmlformats.org/officeDocument/2006/relationships/vmlDrawing" Target="../drawings/vmlDrawing19.vml"/><Relationship Id="rId5" Type="http://schemas.openxmlformats.org/officeDocument/2006/relationships/slideLayout" Target="../slideLayouts/slideLayout6.xml"/><Relationship Id="rId4" Type="http://schemas.openxmlformats.org/officeDocument/2006/relationships/image" Target="../media/image129.jpeg"/><Relationship Id="rId3" Type="http://schemas.openxmlformats.org/officeDocument/2006/relationships/image" Target="../media/image128.wmf"/><Relationship Id="rId2" Type="http://schemas.openxmlformats.org/officeDocument/2006/relationships/oleObject" Target="../embeddings/oleObject69.bin"/><Relationship Id="rId1" Type="http://schemas.openxmlformats.org/officeDocument/2006/relationships/image" Target="../media/image127.jpeg"/></Relationships>
</file>

<file path=ppt/slides/_rels/slide68.xml.rels><?xml version="1.0" encoding="UTF-8" standalone="yes"?>
<Relationships xmlns="http://schemas.openxmlformats.org/package/2006/relationships"><Relationship Id="rId9" Type="http://schemas.openxmlformats.org/officeDocument/2006/relationships/oleObject" Target="../embeddings/oleObject74.bin"/><Relationship Id="rId8" Type="http://schemas.openxmlformats.org/officeDocument/2006/relationships/image" Target="../media/image133.wmf"/><Relationship Id="rId7" Type="http://schemas.openxmlformats.org/officeDocument/2006/relationships/oleObject" Target="../embeddings/oleObject73.bin"/><Relationship Id="rId6" Type="http://schemas.openxmlformats.org/officeDocument/2006/relationships/image" Target="../media/image132.wmf"/><Relationship Id="rId5" Type="http://schemas.openxmlformats.org/officeDocument/2006/relationships/oleObject" Target="../embeddings/oleObject72.bin"/><Relationship Id="rId4" Type="http://schemas.openxmlformats.org/officeDocument/2006/relationships/image" Target="../media/image131.wmf"/><Relationship Id="rId3" Type="http://schemas.openxmlformats.org/officeDocument/2006/relationships/oleObject" Target="../embeddings/oleObject71.bin"/><Relationship Id="rId2" Type="http://schemas.openxmlformats.org/officeDocument/2006/relationships/image" Target="../media/image130.wmf"/><Relationship Id="rId15" Type="http://schemas.openxmlformats.org/officeDocument/2006/relationships/notesSlide" Target="../notesSlides/notesSlide62.xml"/><Relationship Id="rId14" Type="http://schemas.openxmlformats.org/officeDocument/2006/relationships/vmlDrawing" Target="../drawings/vmlDrawing20.vml"/><Relationship Id="rId13" Type="http://schemas.openxmlformats.org/officeDocument/2006/relationships/slideLayout" Target="../slideLayouts/slideLayout6.xml"/><Relationship Id="rId12" Type="http://schemas.openxmlformats.org/officeDocument/2006/relationships/image" Target="../media/image135.wmf"/><Relationship Id="rId11" Type="http://schemas.openxmlformats.org/officeDocument/2006/relationships/oleObject" Target="../embeddings/oleObject75.bin"/><Relationship Id="rId10" Type="http://schemas.openxmlformats.org/officeDocument/2006/relationships/image" Target="../media/image134.wmf"/><Relationship Id="rId1" Type="http://schemas.openxmlformats.org/officeDocument/2006/relationships/oleObject" Target="../embeddings/oleObject70.bin"/></Relationships>
</file>

<file path=ppt/slides/_rels/slide69.xml.rels><?xml version="1.0" encoding="UTF-8" standalone="yes"?>
<Relationships xmlns="http://schemas.openxmlformats.org/package/2006/relationships"><Relationship Id="rId9" Type="http://schemas.openxmlformats.org/officeDocument/2006/relationships/oleObject" Target="../embeddings/oleObject80.bin"/><Relationship Id="rId8" Type="http://schemas.openxmlformats.org/officeDocument/2006/relationships/image" Target="../media/image139.wmf"/><Relationship Id="rId7" Type="http://schemas.openxmlformats.org/officeDocument/2006/relationships/oleObject" Target="../embeddings/oleObject79.bin"/><Relationship Id="rId6" Type="http://schemas.openxmlformats.org/officeDocument/2006/relationships/image" Target="../media/image138.wmf"/><Relationship Id="rId5" Type="http://schemas.openxmlformats.org/officeDocument/2006/relationships/oleObject" Target="../embeddings/oleObject78.bin"/><Relationship Id="rId4" Type="http://schemas.openxmlformats.org/officeDocument/2006/relationships/image" Target="../media/image137.wmf"/><Relationship Id="rId3" Type="http://schemas.openxmlformats.org/officeDocument/2006/relationships/oleObject" Target="../embeddings/oleObject77.bin"/><Relationship Id="rId23" Type="http://schemas.openxmlformats.org/officeDocument/2006/relationships/notesSlide" Target="../notesSlides/notesSlide63.xml"/><Relationship Id="rId22" Type="http://schemas.openxmlformats.org/officeDocument/2006/relationships/vmlDrawing" Target="../drawings/vmlDrawing21.vml"/><Relationship Id="rId21" Type="http://schemas.openxmlformats.org/officeDocument/2006/relationships/slideLayout" Target="../slideLayouts/slideLayout6.xml"/><Relationship Id="rId20" Type="http://schemas.openxmlformats.org/officeDocument/2006/relationships/image" Target="../media/image145.wmf"/><Relationship Id="rId2" Type="http://schemas.openxmlformats.org/officeDocument/2006/relationships/image" Target="../media/image136.wmf"/><Relationship Id="rId19" Type="http://schemas.openxmlformats.org/officeDocument/2006/relationships/oleObject" Target="../embeddings/oleObject85.bin"/><Relationship Id="rId18" Type="http://schemas.openxmlformats.org/officeDocument/2006/relationships/image" Target="../media/image144.wmf"/><Relationship Id="rId17" Type="http://schemas.openxmlformats.org/officeDocument/2006/relationships/oleObject" Target="../embeddings/oleObject84.bin"/><Relationship Id="rId16" Type="http://schemas.openxmlformats.org/officeDocument/2006/relationships/image" Target="../media/image143.wmf"/><Relationship Id="rId15" Type="http://schemas.openxmlformats.org/officeDocument/2006/relationships/oleObject" Target="../embeddings/oleObject83.bin"/><Relationship Id="rId14" Type="http://schemas.openxmlformats.org/officeDocument/2006/relationships/image" Target="../media/image142.wmf"/><Relationship Id="rId13" Type="http://schemas.openxmlformats.org/officeDocument/2006/relationships/oleObject" Target="../embeddings/oleObject82.bin"/><Relationship Id="rId12" Type="http://schemas.openxmlformats.org/officeDocument/2006/relationships/image" Target="../media/image141.wmf"/><Relationship Id="rId11" Type="http://schemas.openxmlformats.org/officeDocument/2006/relationships/oleObject" Target="../embeddings/oleObject81.bin"/><Relationship Id="rId10" Type="http://schemas.openxmlformats.org/officeDocument/2006/relationships/image" Target="../media/image140.wmf"/><Relationship Id="rId1" Type="http://schemas.openxmlformats.org/officeDocument/2006/relationships/oleObject" Target="../embeddings/oleObject7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70.xml.rels><?xml version="1.0" encoding="UTF-8" standalone="yes"?>
<Relationships xmlns="http://schemas.openxmlformats.org/package/2006/relationships"><Relationship Id="rId9" Type="http://schemas.openxmlformats.org/officeDocument/2006/relationships/oleObject" Target="../embeddings/oleObject90.bin"/><Relationship Id="rId8" Type="http://schemas.openxmlformats.org/officeDocument/2006/relationships/image" Target="../media/image149.wmf"/><Relationship Id="rId7" Type="http://schemas.openxmlformats.org/officeDocument/2006/relationships/oleObject" Target="../embeddings/oleObject89.bin"/><Relationship Id="rId6" Type="http://schemas.openxmlformats.org/officeDocument/2006/relationships/image" Target="../media/image148.wmf"/><Relationship Id="rId5" Type="http://schemas.openxmlformats.org/officeDocument/2006/relationships/oleObject" Target="../embeddings/oleObject88.bin"/><Relationship Id="rId4" Type="http://schemas.openxmlformats.org/officeDocument/2006/relationships/image" Target="../media/image147.wmf"/><Relationship Id="rId3" Type="http://schemas.openxmlformats.org/officeDocument/2006/relationships/oleObject" Target="../embeddings/oleObject87.bin"/><Relationship Id="rId2" Type="http://schemas.openxmlformats.org/officeDocument/2006/relationships/image" Target="../media/image146.wmf"/><Relationship Id="rId13" Type="http://schemas.openxmlformats.org/officeDocument/2006/relationships/notesSlide" Target="../notesSlides/notesSlide64.xml"/><Relationship Id="rId12" Type="http://schemas.openxmlformats.org/officeDocument/2006/relationships/vmlDrawing" Target="../drawings/vmlDrawing22.vml"/><Relationship Id="rId11" Type="http://schemas.openxmlformats.org/officeDocument/2006/relationships/slideLayout" Target="../slideLayouts/slideLayout6.xml"/><Relationship Id="rId10" Type="http://schemas.openxmlformats.org/officeDocument/2006/relationships/image" Target="../media/image150.wmf"/><Relationship Id="rId1" Type="http://schemas.openxmlformats.org/officeDocument/2006/relationships/oleObject" Target="../embeddings/oleObject86.bin"/></Relationships>
</file>

<file path=ppt/slides/_rels/slide71.xml.rels><?xml version="1.0" encoding="UTF-8" standalone="yes"?>
<Relationships xmlns="http://schemas.openxmlformats.org/package/2006/relationships"><Relationship Id="rId9" Type="http://schemas.openxmlformats.org/officeDocument/2006/relationships/oleObject" Target="../embeddings/oleObject95.bin"/><Relationship Id="rId8" Type="http://schemas.openxmlformats.org/officeDocument/2006/relationships/image" Target="../media/image154.wmf"/><Relationship Id="rId7" Type="http://schemas.openxmlformats.org/officeDocument/2006/relationships/oleObject" Target="../embeddings/oleObject94.bin"/><Relationship Id="rId6" Type="http://schemas.openxmlformats.org/officeDocument/2006/relationships/image" Target="../media/image153.wmf"/><Relationship Id="rId5" Type="http://schemas.openxmlformats.org/officeDocument/2006/relationships/oleObject" Target="../embeddings/oleObject93.bin"/><Relationship Id="rId4" Type="http://schemas.openxmlformats.org/officeDocument/2006/relationships/image" Target="../media/image152.wmf"/><Relationship Id="rId3" Type="http://schemas.openxmlformats.org/officeDocument/2006/relationships/oleObject" Target="../embeddings/oleObject92.bin"/><Relationship Id="rId27" Type="http://schemas.openxmlformats.org/officeDocument/2006/relationships/notesSlide" Target="../notesSlides/notesSlide65.xml"/><Relationship Id="rId26" Type="http://schemas.openxmlformats.org/officeDocument/2006/relationships/vmlDrawing" Target="../drawings/vmlDrawing23.vml"/><Relationship Id="rId25" Type="http://schemas.openxmlformats.org/officeDocument/2006/relationships/slideLayout" Target="../slideLayouts/slideLayout6.xml"/><Relationship Id="rId24" Type="http://schemas.openxmlformats.org/officeDocument/2006/relationships/image" Target="../media/image162.wmf"/><Relationship Id="rId23" Type="http://schemas.openxmlformats.org/officeDocument/2006/relationships/oleObject" Target="../embeddings/oleObject102.bin"/><Relationship Id="rId22" Type="http://schemas.openxmlformats.org/officeDocument/2006/relationships/image" Target="../media/image161.wmf"/><Relationship Id="rId21" Type="http://schemas.openxmlformats.org/officeDocument/2006/relationships/oleObject" Target="../embeddings/oleObject101.bin"/><Relationship Id="rId20" Type="http://schemas.openxmlformats.org/officeDocument/2006/relationships/image" Target="../media/image160.wmf"/><Relationship Id="rId2" Type="http://schemas.openxmlformats.org/officeDocument/2006/relationships/image" Target="../media/image151.wmf"/><Relationship Id="rId19" Type="http://schemas.openxmlformats.org/officeDocument/2006/relationships/oleObject" Target="../embeddings/oleObject100.bin"/><Relationship Id="rId18" Type="http://schemas.openxmlformats.org/officeDocument/2006/relationships/image" Target="../media/image159.wmf"/><Relationship Id="rId17" Type="http://schemas.openxmlformats.org/officeDocument/2006/relationships/oleObject" Target="../embeddings/oleObject99.bin"/><Relationship Id="rId16" Type="http://schemas.openxmlformats.org/officeDocument/2006/relationships/image" Target="../media/image158.wmf"/><Relationship Id="rId15" Type="http://schemas.openxmlformats.org/officeDocument/2006/relationships/oleObject" Target="../embeddings/oleObject98.bin"/><Relationship Id="rId14" Type="http://schemas.openxmlformats.org/officeDocument/2006/relationships/image" Target="../media/image157.wmf"/><Relationship Id="rId13" Type="http://schemas.openxmlformats.org/officeDocument/2006/relationships/oleObject" Target="../embeddings/oleObject97.bin"/><Relationship Id="rId12" Type="http://schemas.openxmlformats.org/officeDocument/2006/relationships/image" Target="../media/image156.wmf"/><Relationship Id="rId11" Type="http://schemas.openxmlformats.org/officeDocument/2006/relationships/oleObject" Target="../embeddings/oleObject96.bin"/><Relationship Id="rId10" Type="http://schemas.openxmlformats.org/officeDocument/2006/relationships/image" Target="../media/image155.wmf"/><Relationship Id="rId1" Type="http://schemas.openxmlformats.org/officeDocument/2006/relationships/oleObject" Target="../embeddings/oleObject91.bin"/></Relationships>
</file>

<file path=ppt/slides/_rels/slide72.xml.rels><?xml version="1.0" encoding="UTF-8" standalone="yes"?>
<Relationships xmlns="http://schemas.openxmlformats.org/package/2006/relationships"><Relationship Id="rId9" Type="http://schemas.openxmlformats.org/officeDocument/2006/relationships/oleObject" Target="../embeddings/oleObject107.bin"/><Relationship Id="rId8" Type="http://schemas.openxmlformats.org/officeDocument/2006/relationships/image" Target="../media/image166.wmf"/><Relationship Id="rId7" Type="http://schemas.openxmlformats.org/officeDocument/2006/relationships/oleObject" Target="../embeddings/oleObject106.bin"/><Relationship Id="rId6" Type="http://schemas.openxmlformats.org/officeDocument/2006/relationships/image" Target="../media/image165.wmf"/><Relationship Id="rId5" Type="http://schemas.openxmlformats.org/officeDocument/2006/relationships/oleObject" Target="../embeddings/oleObject105.bin"/><Relationship Id="rId4" Type="http://schemas.openxmlformats.org/officeDocument/2006/relationships/image" Target="../media/image164.wmf"/><Relationship Id="rId3" Type="http://schemas.openxmlformats.org/officeDocument/2006/relationships/oleObject" Target="../embeddings/oleObject104.bin"/><Relationship Id="rId2" Type="http://schemas.openxmlformats.org/officeDocument/2006/relationships/image" Target="../media/image163.wmf"/><Relationship Id="rId15" Type="http://schemas.openxmlformats.org/officeDocument/2006/relationships/notesSlide" Target="../notesSlides/notesSlide66.xml"/><Relationship Id="rId14" Type="http://schemas.openxmlformats.org/officeDocument/2006/relationships/vmlDrawing" Target="../drawings/vmlDrawing24.vml"/><Relationship Id="rId13" Type="http://schemas.openxmlformats.org/officeDocument/2006/relationships/slideLayout" Target="../slideLayouts/slideLayout6.xml"/><Relationship Id="rId12" Type="http://schemas.openxmlformats.org/officeDocument/2006/relationships/image" Target="../media/image168.wmf"/><Relationship Id="rId11" Type="http://schemas.openxmlformats.org/officeDocument/2006/relationships/oleObject" Target="../embeddings/oleObject108.bin"/><Relationship Id="rId10" Type="http://schemas.openxmlformats.org/officeDocument/2006/relationships/image" Target="../media/image167.wmf"/><Relationship Id="rId1" Type="http://schemas.openxmlformats.org/officeDocument/2006/relationships/oleObject" Target="../embeddings/oleObject103.bin"/></Relationships>
</file>

<file path=ppt/slides/_rels/slide73.xml.rels><?xml version="1.0" encoding="UTF-8" standalone="yes"?>
<Relationships xmlns="http://schemas.openxmlformats.org/package/2006/relationships"><Relationship Id="rId7" Type="http://schemas.openxmlformats.org/officeDocument/2006/relationships/notesSlide" Target="../notesSlides/notesSlide67.xml"/><Relationship Id="rId6" Type="http://schemas.openxmlformats.org/officeDocument/2006/relationships/vmlDrawing" Target="../drawings/vmlDrawing25.vml"/><Relationship Id="rId5" Type="http://schemas.openxmlformats.org/officeDocument/2006/relationships/slideLayout" Target="../slideLayouts/slideLayout6.xml"/><Relationship Id="rId4" Type="http://schemas.openxmlformats.org/officeDocument/2006/relationships/image" Target="../media/image171.wmf"/><Relationship Id="rId3" Type="http://schemas.openxmlformats.org/officeDocument/2006/relationships/oleObject" Target="../embeddings/oleObject109.bin"/><Relationship Id="rId2" Type="http://schemas.openxmlformats.org/officeDocument/2006/relationships/image" Target="../media/image170.jpeg"/><Relationship Id="rId1" Type="http://schemas.openxmlformats.org/officeDocument/2006/relationships/image" Target="../media/image169.jpeg"/></Relationships>
</file>

<file path=ppt/slides/_rels/slide74.xml.rels><?xml version="1.0" encoding="UTF-8" standalone="yes"?>
<Relationships xmlns="http://schemas.openxmlformats.org/package/2006/relationships"><Relationship Id="rId7" Type="http://schemas.openxmlformats.org/officeDocument/2006/relationships/notesSlide" Target="../notesSlides/notesSlide68.xml"/><Relationship Id="rId6" Type="http://schemas.openxmlformats.org/officeDocument/2006/relationships/vmlDrawing" Target="../drawings/vmlDrawing26.vml"/><Relationship Id="rId5" Type="http://schemas.openxmlformats.org/officeDocument/2006/relationships/slideLayout" Target="../slideLayouts/slideLayout6.xml"/><Relationship Id="rId4" Type="http://schemas.openxmlformats.org/officeDocument/2006/relationships/image" Target="../media/image173.wmf"/><Relationship Id="rId3" Type="http://schemas.openxmlformats.org/officeDocument/2006/relationships/oleObject" Target="../embeddings/oleObject111.bin"/><Relationship Id="rId2" Type="http://schemas.openxmlformats.org/officeDocument/2006/relationships/image" Target="../media/image172.wmf"/><Relationship Id="rId1" Type="http://schemas.openxmlformats.org/officeDocument/2006/relationships/oleObject" Target="../embeddings/oleObject110.bin"/></Relationships>
</file>

<file path=ppt/slides/_rels/slide75.xml.rels><?xml version="1.0" encoding="UTF-8" standalone="yes"?>
<Relationships xmlns="http://schemas.openxmlformats.org/package/2006/relationships"><Relationship Id="rId9" Type="http://schemas.openxmlformats.org/officeDocument/2006/relationships/image" Target="../media/image178.wmf"/><Relationship Id="rId8" Type="http://schemas.openxmlformats.org/officeDocument/2006/relationships/oleObject" Target="../embeddings/oleObject115.bin"/><Relationship Id="rId7" Type="http://schemas.openxmlformats.org/officeDocument/2006/relationships/image" Target="../media/image177.wmf"/><Relationship Id="rId6" Type="http://schemas.openxmlformats.org/officeDocument/2006/relationships/oleObject" Target="../embeddings/oleObject114.bin"/><Relationship Id="rId5" Type="http://schemas.openxmlformats.org/officeDocument/2006/relationships/image" Target="../media/image176.wmf"/><Relationship Id="rId4" Type="http://schemas.openxmlformats.org/officeDocument/2006/relationships/oleObject" Target="../embeddings/oleObject113.bin"/><Relationship Id="rId3" Type="http://schemas.openxmlformats.org/officeDocument/2006/relationships/image" Target="../media/image175.wmf"/><Relationship Id="rId2" Type="http://schemas.openxmlformats.org/officeDocument/2006/relationships/oleObject" Target="../embeddings/oleObject112.bin"/><Relationship Id="rId12" Type="http://schemas.openxmlformats.org/officeDocument/2006/relationships/notesSlide" Target="../notesSlides/notesSlide69.xml"/><Relationship Id="rId11" Type="http://schemas.openxmlformats.org/officeDocument/2006/relationships/vmlDrawing" Target="../drawings/vmlDrawing27.vml"/><Relationship Id="rId10" Type="http://schemas.openxmlformats.org/officeDocument/2006/relationships/slideLayout" Target="../slideLayouts/slideLayout6.xml"/><Relationship Id="rId1" Type="http://schemas.openxmlformats.org/officeDocument/2006/relationships/image" Target="../media/image174.jpeg"/></Relationships>
</file>

<file path=ppt/slides/_rels/slide76.xml.rels><?xml version="1.0" encoding="UTF-8" standalone="yes"?>
<Relationships xmlns="http://schemas.openxmlformats.org/package/2006/relationships"><Relationship Id="rId9" Type="http://schemas.openxmlformats.org/officeDocument/2006/relationships/vmlDrawing" Target="../drawings/vmlDrawing28.vml"/><Relationship Id="rId8" Type="http://schemas.openxmlformats.org/officeDocument/2006/relationships/slideLayout" Target="../slideLayouts/slideLayout6.xml"/><Relationship Id="rId7" Type="http://schemas.openxmlformats.org/officeDocument/2006/relationships/image" Target="../media/image182.wmf"/><Relationship Id="rId6" Type="http://schemas.openxmlformats.org/officeDocument/2006/relationships/oleObject" Target="../embeddings/oleObject118.bin"/><Relationship Id="rId5" Type="http://schemas.openxmlformats.org/officeDocument/2006/relationships/image" Target="../media/image181.wmf"/><Relationship Id="rId4" Type="http://schemas.openxmlformats.org/officeDocument/2006/relationships/oleObject" Target="../embeddings/oleObject117.bin"/><Relationship Id="rId3" Type="http://schemas.openxmlformats.org/officeDocument/2006/relationships/image" Target="../media/image180.wmf"/><Relationship Id="rId2" Type="http://schemas.openxmlformats.org/officeDocument/2006/relationships/oleObject" Target="../embeddings/oleObject116.bin"/><Relationship Id="rId10" Type="http://schemas.openxmlformats.org/officeDocument/2006/relationships/notesSlide" Target="../notesSlides/notesSlide70.xml"/><Relationship Id="rId1" Type="http://schemas.openxmlformats.org/officeDocument/2006/relationships/image" Target="../media/image179.jpeg"/></Relationships>
</file>

<file path=ppt/slides/_rels/slide77.xml.rels><?xml version="1.0" encoding="UTF-8" standalone="yes"?>
<Relationships xmlns="http://schemas.openxmlformats.org/package/2006/relationships"><Relationship Id="rId9" Type="http://schemas.openxmlformats.org/officeDocument/2006/relationships/image" Target="../media/image187.wmf"/><Relationship Id="rId8" Type="http://schemas.openxmlformats.org/officeDocument/2006/relationships/oleObject" Target="../embeddings/oleObject122.bin"/><Relationship Id="rId7" Type="http://schemas.openxmlformats.org/officeDocument/2006/relationships/image" Target="../media/image186.wmf"/><Relationship Id="rId6" Type="http://schemas.openxmlformats.org/officeDocument/2006/relationships/oleObject" Target="../embeddings/oleObject121.bin"/><Relationship Id="rId5" Type="http://schemas.openxmlformats.org/officeDocument/2006/relationships/image" Target="../media/image185.wmf"/><Relationship Id="rId4" Type="http://schemas.openxmlformats.org/officeDocument/2006/relationships/oleObject" Target="../embeddings/oleObject120.bin"/><Relationship Id="rId3" Type="http://schemas.openxmlformats.org/officeDocument/2006/relationships/image" Target="../media/image184.wmf"/><Relationship Id="rId2" Type="http://schemas.openxmlformats.org/officeDocument/2006/relationships/oleObject" Target="../embeddings/oleObject119.bin"/><Relationship Id="rId12" Type="http://schemas.openxmlformats.org/officeDocument/2006/relationships/notesSlide" Target="../notesSlides/notesSlide71.xml"/><Relationship Id="rId11" Type="http://schemas.openxmlformats.org/officeDocument/2006/relationships/vmlDrawing" Target="../drawings/vmlDrawing29.vml"/><Relationship Id="rId10" Type="http://schemas.openxmlformats.org/officeDocument/2006/relationships/slideLayout" Target="../slideLayouts/slideLayout6.xml"/><Relationship Id="rId1" Type="http://schemas.openxmlformats.org/officeDocument/2006/relationships/image" Target="../media/image183.jpeg"/></Relationships>
</file>

<file path=ppt/slides/_rels/slide78.xml.rels><?xml version="1.0" encoding="UTF-8" standalone="yes"?>
<Relationships xmlns="http://schemas.openxmlformats.org/package/2006/relationships"><Relationship Id="rId9" Type="http://schemas.openxmlformats.org/officeDocument/2006/relationships/image" Target="../media/image192.wmf"/><Relationship Id="rId8" Type="http://schemas.openxmlformats.org/officeDocument/2006/relationships/oleObject" Target="../embeddings/oleObject126.bin"/><Relationship Id="rId7" Type="http://schemas.openxmlformats.org/officeDocument/2006/relationships/image" Target="../media/image191.wmf"/><Relationship Id="rId6" Type="http://schemas.openxmlformats.org/officeDocument/2006/relationships/oleObject" Target="../embeddings/oleObject125.bin"/><Relationship Id="rId5" Type="http://schemas.openxmlformats.org/officeDocument/2006/relationships/image" Target="../media/image190.wmf"/><Relationship Id="rId4" Type="http://schemas.openxmlformats.org/officeDocument/2006/relationships/oleObject" Target="../embeddings/oleObject124.bin"/><Relationship Id="rId3" Type="http://schemas.openxmlformats.org/officeDocument/2006/relationships/image" Target="../media/image189.wmf"/><Relationship Id="rId20" Type="http://schemas.openxmlformats.org/officeDocument/2006/relationships/notesSlide" Target="../notesSlides/notesSlide72.xml"/><Relationship Id="rId2" Type="http://schemas.openxmlformats.org/officeDocument/2006/relationships/oleObject" Target="../embeddings/oleObject123.bin"/><Relationship Id="rId19" Type="http://schemas.openxmlformats.org/officeDocument/2006/relationships/vmlDrawing" Target="../drawings/vmlDrawing30.vml"/><Relationship Id="rId18" Type="http://schemas.openxmlformats.org/officeDocument/2006/relationships/slideLayout" Target="../slideLayouts/slideLayout6.xml"/><Relationship Id="rId17" Type="http://schemas.openxmlformats.org/officeDocument/2006/relationships/image" Target="../media/image196.wmf"/><Relationship Id="rId16" Type="http://schemas.openxmlformats.org/officeDocument/2006/relationships/oleObject" Target="../embeddings/oleObject130.bin"/><Relationship Id="rId15" Type="http://schemas.openxmlformats.org/officeDocument/2006/relationships/image" Target="../media/image195.wmf"/><Relationship Id="rId14" Type="http://schemas.openxmlformats.org/officeDocument/2006/relationships/oleObject" Target="../embeddings/oleObject129.bin"/><Relationship Id="rId13" Type="http://schemas.openxmlformats.org/officeDocument/2006/relationships/image" Target="../media/image194.wmf"/><Relationship Id="rId12" Type="http://schemas.openxmlformats.org/officeDocument/2006/relationships/oleObject" Target="../embeddings/oleObject128.bin"/><Relationship Id="rId11" Type="http://schemas.openxmlformats.org/officeDocument/2006/relationships/image" Target="../media/image193.wmf"/><Relationship Id="rId10" Type="http://schemas.openxmlformats.org/officeDocument/2006/relationships/oleObject" Target="../embeddings/oleObject127.bin"/><Relationship Id="rId1" Type="http://schemas.openxmlformats.org/officeDocument/2006/relationships/image" Target="../media/image188.jpeg"/></Relationships>
</file>

<file path=ppt/slides/_rels/slide79.xml.rels><?xml version="1.0" encoding="UTF-8" standalone="yes"?>
<Relationships xmlns="http://schemas.openxmlformats.org/package/2006/relationships"><Relationship Id="rId9" Type="http://schemas.openxmlformats.org/officeDocument/2006/relationships/image" Target="../media/image201.wmf"/><Relationship Id="rId8" Type="http://schemas.openxmlformats.org/officeDocument/2006/relationships/oleObject" Target="../embeddings/oleObject134.bin"/><Relationship Id="rId7" Type="http://schemas.openxmlformats.org/officeDocument/2006/relationships/image" Target="../media/image200.wmf"/><Relationship Id="rId6" Type="http://schemas.openxmlformats.org/officeDocument/2006/relationships/oleObject" Target="../embeddings/oleObject133.bin"/><Relationship Id="rId5" Type="http://schemas.openxmlformats.org/officeDocument/2006/relationships/image" Target="../media/image199.wmf"/><Relationship Id="rId4" Type="http://schemas.openxmlformats.org/officeDocument/2006/relationships/oleObject" Target="../embeddings/oleObject132.bin"/><Relationship Id="rId3" Type="http://schemas.openxmlformats.org/officeDocument/2006/relationships/image" Target="../media/image198.wmf"/><Relationship Id="rId2" Type="http://schemas.openxmlformats.org/officeDocument/2006/relationships/oleObject" Target="../embeddings/oleObject131.bin"/><Relationship Id="rId12" Type="http://schemas.openxmlformats.org/officeDocument/2006/relationships/notesSlide" Target="../notesSlides/notesSlide73.xml"/><Relationship Id="rId11" Type="http://schemas.openxmlformats.org/officeDocument/2006/relationships/vmlDrawing" Target="../drawings/vmlDrawing31.vml"/><Relationship Id="rId10" Type="http://schemas.openxmlformats.org/officeDocument/2006/relationships/slideLayout" Target="../slideLayouts/slideLayout6.xml"/><Relationship Id="rId1" Type="http://schemas.openxmlformats.org/officeDocument/2006/relationships/image" Target="../media/image197.jpeg"/></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vmlDrawing" Target="../drawings/vmlDrawing1.vml"/><Relationship Id="rId7" Type="http://schemas.openxmlformats.org/officeDocument/2006/relationships/slideLayout" Target="../slideLayouts/slideLayout6.xml"/><Relationship Id="rId6" Type="http://schemas.openxmlformats.org/officeDocument/2006/relationships/image" Target="../media/image9.wmf"/><Relationship Id="rId5" Type="http://schemas.openxmlformats.org/officeDocument/2006/relationships/oleObject" Target="../embeddings/oleObject3.bin"/><Relationship Id="rId4" Type="http://schemas.openxmlformats.org/officeDocument/2006/relationships/image" Target="../media/image8.wmf"/><Relationship Id="rId3" Type="http://schemas.openxmlformats.org/officeDocument/2006/relationships/oleObject" Target="../embeddings/oleObject2.bin"/><Relationship Id="rId2" Type="http://schemas.openxmlformats.org/officeDocument/2006/relationships/image" Target="../media/image7.wmf"/><Relationship Id="rId1"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8" Type="http://schemas.openxmlformats.org/officeDocument/2006/relationships/notesSlide" Target="../notesSlides/notesSlide74.xml"/><Relationship Id="rId7" Type="http://schemas.openxmlformats.org/officeDocument/2006/relationships/vmlDrawing" Target="../drawings/vmlDrawing32.vml"/><Relationship Id="rId6" Type="http://schemas.openxmlformats.org/officeDocument/2006/relationships/slideLayout" Target="../slideLayouts/slideLayout6.xml"/><Relationship Id="rId5" Type="http://schemas.openxmlformats.org/officeDocument/2006/relationships/image" Target="../media/image204.wmf"/><Relationship Id="rId4" Type="http://schemas.openxmlformats.org/officeDocument/2006/relationships/oleObject" Target="../embeddings/oleObject136.bin"/><Relationship Id="rId3" Type="http://schemas.openxmlformats.org/officeDocument/2006/relationships/image" Target="../media/image203.wmf"/><Relationship Id="rId2" Type="http://schemas.openxmlformats.org/officeDocument/2006/relationships/oleObject" Target="../embeddings/oleObject135.bin"/><Relationship Id="rId1" Type="http://schemas.openxmlformats.org/officeDocument/2006/relationships/image" Target="../media/image202.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image" Target="../media/image205.jpe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image" Target="../media/image206.jpeg"/></Relationships>
</file>

<file path=ppt/slides/_rels/slide84.xml.rels><?xml version="1.0" encoding="UTF-8" standalone="yes"?>
<Relationships xmlns="http://schemas.openxmlformats.org/package/2006/relationships"><Relationship Id="rId6" Type="http://schemas.openxmlformats.org/officeDocument/2006/relationships/notesSlide" Target="../notesSlides/notesSlide77.xml"/><Relationship Id="rId5" Type="http://schemas.openxmlformats.org/officeDocument/2006/relationships/vmlDrawing" Target="../drawings/vmlDrawing33.vml"/><Relationship Id="rId4" Type="http://schemas.openxmlformats.org/officeDocument/2006/relationships/slideLayout" Target="../slideLayouts/slideLayout6.xml"/><Relationship Id="rId3" Type="http://schemas.openxmlformats.org/officeDocument/2006/relationships/image" Target="../media/image208.wmf"/><Relationship Id="rId2" Type="http://schemas.openxmlformats.org/officeDocument/2006/relationships/oleObject" Target="../embeddings/oleObject137.bin"/><Relationship Id="rId1" Type="http://schemas.openxmlformats.org/officeDocument/2006/relationships/image" Target="../media/image207.jpeg"/></Relationships>
</file>

<file path=ppt/slides/_rels/slide85.xml.rels><?xml version="1.0" encoding="UTF-8" standalone="yes"?>
<Relationships xmlns="http://schemas.openxmlformats.org/package/2006/relationships"><Relationship Id="rId5" Type="http://schemas.openxmlformats.org/officeDocument/2006/relationships/notesSlide" Target="../notesSlides/notesSlide78.xml"/><Relationship Id="rId4" Type="http://schemas.openxmlformats.org/officeDocument/2006/relationships/vmlDrawing" Target="../drawings/vmlDrawing34.vml"/><Relationship Id="rId3" Type="http://schemas.openxmlformats.org/officeDocument/2006/relationships/slideLayout" Target="../slideLayouts/slideLayout6.xml"/><Relationship Id="rId2" Type="http://schemas.openxmlformats.org/officeDocument/2006/relationships/image" Target="../media/image209.wmf"/><Relationship Id="rId1" Type="http://schemas.openxmlformats.org/officeDocument/2006/relationships/oleObject" Target="../embeddings/oleObject138.bin"/></Relationships>
</file>

<file path=ppt/slides/_rels/slide86.xml.rels><?xml version="1.0" encoding="UTF-8" standalone="yes"?>
<Relationships xmlns="http://schemas.openxmlformats.org/package/2006/relationships"><Relationship Id="rId9" Type="http://schemas.openxmlformats.org/officeDocument/2006/relationships/oleObject" Target="../embeddings/oleObject143.bin"/><Relationship Id="rId8" Type="http://schemas.openxmlformats.org/officeDocument/2006/relationships/image" Target="../media/image213.wmf"/><Relationship Id="rId7" Type="http://schemas.openxmlformats.org/officeDocument/2006/relationships/oleObject" Target="../embeddings/oleObject142.bin"/><Relationship Id="rId6" Type="http://schemas.openxmlformats.org/officeDocument/2006/relationships/image" Target="../media/image212.wmf"/><Relationship Id="rId5" Type="http://schemas.openxmlformats.org/officeDocument/2006/relationships/oleObject" Target="../embeddings/oleObject141.bin"/><Relationship Id="rId4" Type="http://schemas.openxmlformats.org/officeDocument/2006/relationships/image" Target="../media/image211.wmf"/><Relationship Id="rId3" Type="http://schemas.openxmlformats.org/officeDocument/2006/relationships/oleObject" Target="../embeddings/oleObject140.bin"/><Relationship Id="rId21" Type="http://schemas.openxmlformats.org/officeDocument/2006/relationships/notesSlide" Target="../notesSlides/notesSlide79.xml"/><Relationship Id="rId20" Type="http://schemas.openxmlformats.org/officeDocument/2006/relationships/vmlDrawing" Target="../drawings/vmlDrawing35.vml"/><Relationship Id="rId2" Type="http://schemas.openxmlformats.org/officeDocument/2006/relationships/image" Target="../media/image210.wmf"/><Relationship Id="rId19" Type="http://schemas.openxmlformats.org/officeDocument/2006/relationships/slideLayout" Target="../slideLayouts/slideLayout6.xml"/><Relationship Id="rId18" Type="http://schemas.openxmlformats.org/officeDocument/2006/relationships/image" Target="../media/image218.wmf"/><Relationship Id="rId17" Type="http://schemas.openxmlformats.org/officeDocument/2006/relationships/oleObject" Target="../embeddings/oleObject147.bin"/><Relationship Id="rId16" Type="http://schemas.openxmlformats.org/officeDocument/2006/relationships/image" Target="../media/image217.wmf"/><Relationship Id="rId15" Type="http://schemas.openxmlformats.org/officeDocument/2006/relationships/oleObject" Target="../embeddings/oleObject146.bin"/><Relationship Id="rId14" Type="http://schemas.openxmlformats.org/officeDocument/2006/relationships/image" Target="../media/image216.wmf"/><Relationship Id="rId13" Type="http://schemas.openxmlformats.org/officeDocument/2006/relationships/oleObject" Target="../embeddings/oleObject145.bin"/><Relationship Id="rId12" Type="http://schemas.openxmlformats.org/officeDocument/2006/relationships/image" Target="../media/image215.wmf"/><Relationship Id="rId11" Type="http://schemas.openxmlformats.org/officeDocument/2006/relationships/oleObject" Target="../embeddings/oleObject144.bin"/><Relationship Id="rId10" Type="http://schemas.openxmlformats.org/officeDocument/2006/relationships/image" Target="../media/image214.wmf"/><Relationship Id="rId1" Type="http://schemas.openxmlformats.org/officeDocument/2006/relationships/oleObject" Target="../embeddings/oleObject139.bin"/></Relationships>
</file>

<file path=ppt/slides/_rels/slide87.xml.rels><?xml version="1.0" encoding="UTF-8" standalone="yes"?>
<Relationships xmlns="http://schemas.openxmlformats.org/package/2006/relationships"><Relationship Id="rId4" Type="http://schemas.openxmlformats.org/officeDocument/2006/relationships/notesSlide" Target="../notesSlides/notesSlide80.xml"/><Relationship Id="rId3" Type="http://schemas.openxmlformats.org/officeDocument/2006/relationships/slideLayout" Target="../slideLayouts/slideLayout6.xml"/><Relationship Id="rId2" Type="http://schemas.openxmlformats.org/officeDocument/2006/relationships/image" Target="../media/image220.jpeg"/><Relationship Id="rId1" Type="http://schemas.openxmlformats.org/officeDocument/2006/relationships/image" Target="../media/image219.jpe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6.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90.xml.rels><?xml version="1.0" encoding="UTF-8" standalone="yes"?>
<Relationships xmlns="http://schemas.openxmlformats.org/package/2006/relationships"><Relationship Id="rId9" Type="http://schemas.openxmlformats.org/officeDocument/2006/relationships/oleObject" Target="../embeddings/oleObject152.bin"/><Relationship Id="rId8" Type="http://schemas.openxmlformats.org/officeDocument/2006/relationships/image" Target="../media/image224.wmf"/><Relationship Id="rId7" Type="http://schemas.openxmlformats.org/officeDocument/2006/relationships/oleObject" Target="../embeddings/oleObject151.bin"/><Relationship Id="rId6" Type="http://schemas.openxmlformats.org/officeDocument/2006/relationships/image" Target="../media/image223.wmf"/><Relationship Id="rId5" Type="http://schemas.openxmlformats.org/officeDocument/2006/relationships/oleObject" Target="../embeddings/oleObject150.bin"/><Relationship Id="rId4" Type="http://schemas.openxmlformats.org/officeDocument/2006/relationships/image" Target="../media/image222.wmf"/><Relationship Id="rId3" Type="http://schemas.openxmlformats.org/officeDocument/2006/relationships/oleObject" Target="../embeddings/oleObject149.bin"/><Relationship Id="rId2" Type="http://schemas.openxmlformats.org/officeDocument/2006/relationships/image" Target="../media/image221.wmf"/><Relationship Id="rId13" Type="http://schemas.openxmlformats.org/officeDocument/2006/relationships/notesSlide" Target="../notesSlides/notesSlide83.xml"/><Relationship Id="rId12" Type="http://schemas.openxmlformats.org/officeDocument/2006/relationships/vmlDrawing" Target="../drawings/vmlDrawing36.vml"/><Relationship Id="rId11" Type="http://schemas.openxmlformats.org/officeDocument/2006/relationships/slideLayout" Target="../slideLayouts/slideLayout6.xml"/><Relationship Id="rId10" Type="http://schemas.openxmlformats.org/officeDocument/2006/relationships/image" Target="../media/image225.wmf"/><Relationship Id="rId1" Type="http://schemas.openxmlformats.org/officeDocument/2006/relationships/oleObject" Target="../embeddings/oleObject148.bin"/></Relationships>
</file>

<file path=ppt/slides/_rels/slide91.xml.rels><?xml version="1.0" encoding="UTF-8" standalone="yes"?>
<Relationships xmlns="http://schemas.openxmlformats.org/package/2006/relationships"><Relationship Id="rId6" Type="http://schemas.openxmlformats.org/officeDocument/2006/relationships/notesSlide" Target="../notesSlides/notesSlide84.xml"/><Relationship Id="rId5" Type="http://schemas.openxmlformats.org/officeDocument/2006/relationships/vmlDrawing" Target="../drawings/vmlDrawing37.vml"/><Relationship Id="rId4" Type="http://schemas.openxmlformats.org/officeDocument/2006/relationships/slideLayout" Target="../slideLayouts/slideLayout6.xml"/><Relationship Id="rId3" Type="http://schemas.openxmlformats.org/officeDocument/2006/relationships/image" Target="../media/image227.wmf"/><Relationship Id="rId2" Type="http://schemas.openxmlformats.org/officeDocument/2006/relationships/oleObject" Target="../embeddings/oleObject153.bin"/><Relationship Id="rId1" Type="http://schemas.openxmlformats.org/officeDocument/2006/relationships/image" Target="../media/image226.jpeg"/></Relationships>
</file>

<file path=ppt/slides/_rels/slide92.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231.wmf"/><Relationship Id="rId7" Type="http://schemas.openxmlformats.org/officeDocument/2006/relationships/oleObject" Target="../embeddings/oleObject157.bin"/><Relationship Id="rId6" Type="http://schemas.openxmlformats.org/officeDocument/2006/relationships/image" Target="../media/image230.wmf"/><Relationship Id="rId5" Type="http://schemas.openxmlformats.org/officeDocument/2006/relationships/oleObject" Target="../embeddings/oleObject156.bin"/><Relationship Id="rId4" Type="http://schemas.openxmlformats.org/officeDocument/2006/relationships/image" Target="../media/image229.wmf"/><Relationship Id="rId3" Type="http://schemas.openxmlformats.org/officeDocument/2006/relationships/oleObject" Target="../embeddings/oleObject155.bin"/><Relationship Id="rId2" Type="http://schemas.openxmlformats.org/officeDocument/2006/relationships/image" Target="../media/image228.wmf"/><Relationship Id="rId11" Type="http://schemas.openxmlformats.org/officeDocument/2006/relationships/notesSlide" Target="../notesSlides/notesSlide85.xml"/><Relationship Id="rId10" Type="http://schemas.openxmlformats.org/officeDocument/2006/relationships/vmlDrawing" Target="../drawings/vmlDrawing38.vml"/><Relationship Id="rId1" Type="http://schemas.openxmlformats.org/officeDocument/2006/relationships/oleObject" Target="../embeddings/oleObject154.bin"/></Relationships>
</file>

<file path=ppt/slides/_rels/slide93.xml.rels><?xml version="1.0" encoding="UTF-8" standalone="yes"?>
<Relationships xmlns="http://schemas.openxmlformats.org/package/2006/relationships"><Relationship Id="rId9" Type="http://schemas.openxmlformats.org/officeDocument/2006/relationships/oleObject" Target="../embeddings/oleObject162.bin"/><Relationship Id="rId8" Type="http://schemas.openxmlformats.org/officeDocument/2006/relationships/image" Target="../media/image235.wmf"/><Relationship Id="rId7" Type="http://schemas.openxmlformats.org/officeDocument/2006/relationships/oleObject" Target="../embeddings/oleObject161.bin"/><Relationship Id="rId6" Type="http://schemas.openxmlformats.org/officeDocument/2006/relationships/image" Target="../media/image234.wmf"/><Relationship Id="rId5" Type="http://schemas.openxmlformats.org/officeDocument/2006/relationships/oleObject" Target="../embeddings/oleObject160.bin"/><Relationship Id="rId4" Type="http://schemas.openxmlformats.org/officeDocument/2006/relationships/image" Target="../media/image233.wmf"/><Relationship Id="rId3" Type="http://schemas.openxmlformats.org/officeDocument/2006/relationships/oleObject" Target="../embeddings/oleObject159.bin"/><Relationship Id="rId21" Type="http://schemas.openxmlformats.org/officeDocument/2006/relationships/notesSlide" Target="../notesSlides/notesSlide86.xml"/><Relationship Id="rId20" Type="http://schemas.openxmlformats.org/officeDocument/2006/relationships/vmlDrawing" Target="../drawings/vmlDrawing39.vml"/><Relationship Id="rId2" Type="http://schemas.openxmlformats.org/officeDocument/2006/relationships/image" Target="../media/image232.wmf"/><Relationship Id="rId19" Type="http://schemas.openxmlformats.org/officeDocument/2006/relationships/slideLayout" Target="../slideLayouts/slideLayout6.xml"/><Relationship Id="rId18" Type="http://schemas.openxmlformats.org/officeDocument/2006/relationships/image" Target="../media/image240.wmf"/><Relationship Id="rId17" Type="http://schemas.openxmlformats.org/officeDocument/2006/relationships/oleObject" Target="../embeddings/oleObject166.bin"/><Relationship Id="rId16" Type="http://schemas.openxmlformats.org/officeDocument/2006/relationships/image" Target="../media/image239.wmf"/><Relationship Id="rId15" Type="http://schemas.openxmlformats.org/officeDocument/2006/relationships/oleObject" Target="../embeddings/oleObject165.bin"/><Relationship Id="rId14" Type="http://schemas.openxmlformats.org/officeDocument/2006/relationships/image" Target="../media/image238.wmf"/><Relationship Id="rId13" Type="http://schemas.openxmlformats.org/officeDocument/2006/relationships/oleObject" Target="../embeddings/oleObject164.bin"/><Relationship Id="rId12" Type="http://schemas.openxmlformats.org/officeDocument/2006/relationships/image" Target="../media/image237.wmf"/><Relationship Id="rId11" Type="http://schemas.openxmlformats.org/officeDocument/2006/relationships/oleObject" Target="../embeddings/oleObject163.bin"/><Relationship Id="rId10" Type="http://schemas.openxmlformats.org/officeDocument/2006/relationships/image" Target="../media/image236.wmf"/><Relationship Id="rId1" Type="http://schemas.openxmlformats.org/officeDocument/2006/relationships/oleObject" Target="../embeddings/oleObject158.bin"/></Relationships>
</file>

<file path=ppt/slides/_rels/slide94.xml.rels><?xml version="1.0" encoding="UTF-8" standalone="yes"?>
<Relationships xmlns="http://schemas.openxmlformats.org/package/2006/relationships"><Relationship Id="rId5" Type="http://schemas.openxmlformats.org/officeDocument/2006/relationships/notesSlide" Target="../notesSlides/notesSlide87.xml"/><Relationship Id="rId4" Type="http://schemas.openxmlformats.org/officeDocument/2006/relationships/vmlDrawing" Target="../drawings/vmlDrawing40.vml"/><Relationship Id="rId3" Type="http://schemas.openxmlformats.org/officeDocument/2006/relationships/slideLayout" Target="../slideLayouts/slideLayout6.xml"/><Relationship Id="rId2" Type="http://schemas.openxmlformats.org/officeDocument/2006/relationships/image" Target="../media/image241.wmf"/><Relationship Id="rId1" Type="http://schemas.openxmlformats.org/officeDocument/2006/relationships/oleObject" Target="../embeddings/oleObject167.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image" Target="../media/image242.jpeg"/></Relationships>
</file>

<file path=ppt/slides/_rels/slide96.xml.rels><?xml version="1.0" encoding="UTF-8" standalone="yes"?>
<Relationships xmlns="http://schemas.openxmlformats.org/package/2006/relationships"><Relationship Id="rId9" Type="http://schemas.openxmlformats.org/officeDocument/2006/relationships/oleObject" Target="../embeddings/oleObject172.bin"/><Relationship Id="rId8" Type="http://schemas.openxmlformats.org/officeDocument/2006/relationships/image" Target="../media/image246.wmf"/><Relationship Id="rId7" Type="http://schemas.openxmlformats.org/officeDocument/2006/relationships/oleObject" Target="../embeddings/oleObject171.bin"/><Relationship Id="rId6" Type="http://schemas.openxmlformats.org/officeDocument/2006/relationships/image" Target="../media/image245.wmf"/><Relationship Id="rId5" Type="http://schemas.openxmlformats.org/officeDocument/2006/relationships/oleObject" Target="../embeddings/oleObject170.bin"/><Relationship Id="rId4" Type="http://schemas.openxmlformats.org/officeDocument/2006/relationships/image" Target="../media/image244.wmf"/><Relationship Id="rId3" Type="http://schemas.openxmlformats.org/officeDocument/2006/relationships/oleObject" Target="../embeddings/oleObject169.bin"/><Relationship Id="rId2" Type="http://schemas.openxmlformats.org/officeDocument/2006/relationships/image" Target="../media/image243.wmf"/><Relationship Id="rId15" Type="http://schemas.openxmlformats.org/officeDocument/2006/relationships/notesSlide" Target="../notesSlides/notesSlide89.xml"/><Relationship Id="rId14" Type="http://schemas.openxmlformats.org/officeDocument/2006/relationships/vmlDrawing" Target="../drawings/vmlDrawing41.vml"/><Relationship Id="rId13" Type="http://schemas.openxmlformats.org/officeDocument/2006/relationships/slideLayout" Target="../slideLayouts/slideLayout6.xml"/><Relationship Id="rId12" Type="http://schemas.openxmlformats.org/officeDocument/2006/relationships/image" Target="../media/image248.wmf"/><Relationship Id="rId11" Type="http://schemas.openxmlformats.org/officeDocument/2006/relationships/oleObject" Target="../embeddings/oleObject173.bin"/><Relationship Id="rId10" Type="http://schemas.openxmlformats.org/officeDocument/2006/relationships/image" Target="../media/image247.wmf"/><Relationship Id="rId1" Type="http://schemas.openxmlformats.org/officeDocument/2006/relationships/oleObject" Target="../embeddings/oleObject168.bin"/></Relationships>
</file>

<file path=ppt/slides/_rels/slide97.xml.rels><?xml version="1.0" encoding="UTF-8" standalone="yes"?>
<Relationships xmlns="http://schemas.openxmlformats.org/package/2006/relationships"><Relationship Id="rId4" Type="http://schemas.openxmlformats.org/officeDocument/2006/relationships/notesSlide" Target="../notesSlides/notesSlide90.xml"/><Relationship Id="rId3" Type="http://schemas.openxmlformats.org/officeDocument/2006/relationships/slideLayout" Target="../slideLayouts/slideLayout6.xml"/><Relationship Id="rId2" Type="http://schemas.openxmlformats.org/officeDocument/2006/relationships/image" Target="../media/image250.jpeg"/><Relationship Id="rId1" Type="http://schemas.openxmlformats.org/officeDocument/2006/relationships/image" Target="../media/image249.jpe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image" Target="../media/image251.jpeg"/></Relationships>
</file>

<file path=ppt/slides/_rels/slide99.xml.rels><?xml version="1.0" encoding="UTF-8" standalone="yes"?>
<Relationships xmlns="http://schemas.openxmlformats.org/package/2006/relationships"><Relationship Id="rId7" Type="http://schemas.openxmlformats.org/officeDocument/2006/relationships/notesSlide" Target="../notesSlides/notesSlide92.xml"/><Relationship Id="rId6" Type="http://schemas.openxmlformats.org/officeDocument/2006/relationships/vmlDrawing" Target="../drawings/vmlDrawing42.vml"/><Relationship Id="rId5" Type="http://schemas.openxmlformats.org/officeDocument/2006/relationships/slideLayout" Target="../slideLayouts/slideLayout6.xml"/><Relationship Id="rId4" Type="http://schemas.openxmlformats.org/officeDocument/2006/relationships/image" Target="../media/image254.jpeg"/><Relationship Id="rId3" Type="http://schemas.openxmlformats.org/officeDocument/2006/relationships/image" Target="../media/image253.jpeg"/><Relationship Id="rId2" Type="http://schemas.openxmlformats.org/officeDocument/2006/relationships/image" Target="../media/image252.wmf"/><Relationship Id="rId1" Type="http://schemas.openxmlformats.org/officeDocument/2006/relationships/oleObject" Target="../embeddings/oleObject17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190390" y="2124361"/>
            <a:ext cx="2121315" cy="1628775"/>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物理</a:t>
            </a:r>
            <a:endParaRPr lang="zh-CN" altLang="en-US" sz="5000" b="1" dirty="0">
              <a:solidFill>
                <a:schemeClr val="bg1"/>
              </a:solidFill>
              <a:latin typeface="微软雅黑" panose="020B0503020204020204" pitchFamily="34" charset="-122"/>
              <a:ea typeface="微软雅黑" panose="020B0503020204020204" pitchFamily="34" charset="-122"/>
            </a:endParaRPr>
          </a:p>
          <a:p>
            <a:pPr algn="ctr"/>
            <a:r>
              <a:rPr lang="en-US" altLang="zh-CN" sz="5000" b="1" dirty="0">
                <a:solidFill>
                  <a:schemeClr val="bg1"/>
                </a:solidFill>
                <a:latin typeface="微软雅黑" panose="020B0503020204020204" pitchFamily="34" charset="-122"/>
                <a:ea typeface="微软雅黑" panose="020B0503020204020204" pitchFamily="34" charset="-122"/>
              </a:rPr>
              <a:t>2025</a:t>
            </a:r>
            <a:endParaRPr lang="en-US" altLang="zh-CN" sz="5000" b="1" dirty="0">
              <a:solidFill>
                <a:schemeClr val="bg1"/>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469801"/>
            <a:ext cx="6631630" cy="859155"/>
          </a:xfrm>
          <a:prstGeom prst="rect">
            <a:avLst/>
          </a:prstGeom>
          <a:noFill/>
        </p:spPr>
        <p:txBody>
          <a:bodyPr wrap="square" lIns="91239" tIns="45619" rIns="91239" bIns="45619">
            <a:spAutoFit/>
          </a:bodyPr>
          <a:lstStyle/>
          <a:p>
            <a:r>
              <a:rPr lang="zh-CN" altLang="en-US" sz="5000" b="1" kern="0" dirty="0" smtClean="0">
                <a:solidFill>
                  <a:srgbClr val="FF0000"/>
                </a:solidFill>
                <a:latin typeface="微软雅黑" panose="020B0503020204020204" pitchFamily="34" charset="-122"/>
                <a:ea typeface="微软雅黑" panose="020B0503020204020204" pitchFamily="34" charset="-122"/>
                <a:cs typeface="+mj-cs"/>
                <a:sym typeface="+mn-ea"/>
              </a:rPr>
              <a:t>牛顿运动定律</a:t>
            </a:r>
            <a:endParaRPr lang="zh-CN" altLang="en-US" sz="5000" b="1" kern="0" dirty="0" smtClean="0">
              <a:solidFill>
                <a:srgbClr val="FF0000"/>
              </a:solidFill>
              <a:latin typeface="微软雅黑" panose="020B0503020204020204" pitchFamily="34" charset="-122"/>
              <a:ea typeface="微软雅黑" panose="020B0503020204020204" pitchFamily="34" charset="-122"/>
              <a:cs typeface="+mj-cs"/>
              <a:sym typeface="+mn-ea"/>
            </a:endParaRPr>
          </a:p>
        </p:txBody>
      </p:sp>
      <p:sp>
        <p:nvSpPr>
          <p:cNvPr id="2" name="文本框 1"/>
          <p:cNvSpPr txBox="1"/>
          <p:nvPr/>
        </p:nvSpPr>
        <p:spPr>
          <a:xfrm>
            <a:off x="5076190" y="3501390"/>
            <a:ext cx="4457065" cy="368300"/>
          </a:xfrm>
          <a:prstGeom prst="rect">
            <a:avLst/>
          </a:prstGeom>
          <a:noFill/>
        </p:spPr>
        <p:txBody>
          <a:bodyPr wrap="square" rtlCol="0">
            <a:spAutoFit/>
          </a:bodyPr>
          <a:p>
            <a:r>
              <a:rPr lang="zh-CN" altLang="en-US"/>
              <a:t>主讲：小瑞老师</a:t>
            </a: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303468"/>
          </a:xfrm>
          <a:prstGeom prst="rect">
            <a:avLst/>
          </a:prstGeom>
          <a:noFill/>
        </p:spPr>
        <p:txBody>
          <a:bodyPr wrap="square" lIns="0" tIns="0" rIns="0" bIns="0" rtlCol="0">
            <a:spAutoFit/>
          </a:bodyPr>
          <a:lstStyle/>
          <a:p>
            <a:pPr marL="0" indent="0" eaLnBrk="0" latinLnBrk="1" hangingPunct="0">
              <a:lnSpc>
                <a:spcPct val="150000"/>
              </a:lnSpc>
              <a:spcBef>
                <a:spcPts val="1490"/>
              </a:spcBef>
              <a:buNone/>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现将水平细绳剪断,求剪断瞬间小球的加速度大小</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如图丙所示,将图乙中的轻弹簧改为长度为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的细绳,其他条件不变,现将水平细绳剪</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断,求剪断瞬间小球的加速度大小</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(3)(链接高考)</a:t>
            </a:r>
            <a:r>
              <a:rPr lang="zh-CN" altLang="en-US" sz="2410" kern="0" dirty="0" smtClean="0">
                <a:solidFill>
                  <a:srgbClr val="000000"/>
                </a:solidFill>
                <a:latin typeface="Times New Roman" panose="02020603050405020304"/>
                <a:ea typeface="楷体" panose="02010609060101010101" pitchFamily="49" charset="-122"/>
              </a:rPr>
              <a:t>(2024湖南,3,4分)</a:t>
            </a:r>
            <a:r>
              <a:rPr lang="zh-CN" altLang="en-US" sz="2410" kern="0" dirty="0" smtClean="0">
                <a:solidFill>
                  <a:srgbClr val="000000"/>
                </a:solidFill>
                <a:latin typeface="Times New Roman" panose="02020603050405020304" pitchFamily="65" charset="-122"/>
                <a:ea typeface="华文细黑" panose="02010600040101010101" pitchFamily="65" charset="-122"/>
              </a:rPr>
              <a:t>如图,质量分别为4</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、3</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、2</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的四个小</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球</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,通过细线或轻弹簧互相连接,悬挂于</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点,处于静止状态,重力加速度为</a:t>
            </a:r>
            <a:br>
              <a:rPr dirty="0"/>
            </a:b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。若将</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间的细线剪断,则剪断瞬间</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的加速度大小分别为</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5" name="图片 3" descr="textimage5.jpeg"/>
          <p:cNvPicPr>
            <a:picLocks noChangeAspect="1"/>
          </p:cNvPicPr>
          <p:nvPr/>
        </p:nvPicPr>
        <p:blipFill>
          <a:blip r:embed="rId1" cstate="print"/>
          <a:stretch>
            <a:fillRect/>
          </a:stretch>
        </p:blipFill>
        <p:spPr>
          <a:xfrm>
            <a:off x="7884294" y="4068341"/>
            <a:ext cx="864096" cy="1481308"/>
          </a:xfrm>
          <a:prstGeom prst="rect">
            <a:avLst/>
          </a:prstGeom>
        </p:spPr>
      </p:pic>
      <p:sp>
        <p:nvSpPr>
          <p:cNvPr id="6" name="TextBox 2"/>
          <p:cNvSpPr txBox="1"/>
          <p:nvPr/>
        </p:nvSpPr>
        <p:spPr>
          <a:xfrm>
            <a:off x="468000" y="4383449"/>
            <a:ext cx="11831400" cy="1125052"/>
          </a:xfrm>
          <a:prstGeom prst="rect">
            <a:avLst/>
          </a:prstGeom>
          <a:noFill/>
        </p:spPr>
        <p:txBody>
          <a:bodyPr wrap="square" lIns="0" tIns="0" rIns="0" bIns="0" rtlCol="0">
            <a:spAutoFit/>
          </a:bodyPr>
          <a:lstStyle/>
          <a:p>
            <a:pPr marL="0" indent="0" eaLnBrk="0" latinLnBrk="1" hangingPunct="0">
              <a:lnSpc>
                <a:spcPct val="150000"/>
              </a:lnSpc>
              <a:spcBef>
                <a:spcPts val="85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,1.5</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B.2</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,1.5</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C.2</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,0.5</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　　　    D.</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,0.5</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endParaRPr lang="zh-CN" alt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054204"/>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00" kern="0" dirty="0" smtClean="0">
                <a:solidFill>
                  <a:srgbClr val="DE0000"/>
                </a:solidFill>
                <a:latin typeface="Times New Roman" panose="02020603050405020304" pitchFamily="65" charset="-122"/>
                <a:ea typeface="微软雅黑" panose="020B0503020204020204" pitchFamily="34" charset="-122"/>
              </a:rPr>
              <a:t>类型2　斜面上的滑块-木板模型</a:t>
            </a:r>
            <a:endParaRPr lang="zh-CN" altLang="en-US" sz="2800" dirty="0" smtClean="0"/>
          </a:p>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400" b="1" kern="0" dirty="0" smtClean="0">
                <a:solidFill>
                  <a:srgbClr val="DE0000"/>
                </a:solidFill>
                <a:latin typeface="微软雅黑" panose="020B0503020204020204" pitchFamily="34" charset="-122"/>
                <a:ea typeface="微软雅黑" panose="020B0503020204020204" pitchFamily="34"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　如图甲所示,光滑斜面体上有固定挡板</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,斜面体上叠放着小物块</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和薄木板</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木板下端位于挡板</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处,整体处于静止状态。木板</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受到逐渐增大的沿斜面向上的拉力</a:t>
            </a:r>
            <a:br>
              <a:rPr dirty="0"/>
            </a:b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作用时,木板</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的加速度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与拉力</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的关系图像如图乙所示,已知最大静摩擦力等于滑</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动摩擦力,重力加速度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取10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,则由图像可知下列说法正确的是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dirty="0" smtClean="0"/>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.当10 N&lt;</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&lt;15 N时物块</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和木板</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相对</a:t>
            </a:r>
            <a:r>
              <a:rPr lang="zh-CN" altLang="en-US" sz="2410" kern="0" dirty="0" smtClean="0">
                <a:solidFill>
                  <a:srgbClr val="000000"/>
                </a:solidFill>
                <a:latin typeface="Times New Roman" panose="02020603050405020304" pitchFamily="65" charset="-122"/>
                <a:ea typeface="华文细黑" panose="02010600040101010101" pitchFamily="65" charset="-122"/>
              </a:rPr>
              <a:t>滑动</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B.不能求出木板和物块两者间的动摩擦因数</a:t>
            </a:r>
            <a:endParaRPr lang="zh-CN" altLang="en-US" dirty="0" smtClean="0">
              <a:solidFill>
                <a:prstClr val="black"/>
              </a:solidFill>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C.由题目条件可求出木板</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的质量</a:t>
            </a:r>
            <a:endParaRPr lang="zh-CN" altLang="en-US" dirty="0" smtClean="0">
              <a:solidFill>
                <a:prstClr val="black"/>
              </a:solidFill>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D.当</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&gt;15 N时物块</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和木板</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相对</a:t>
            </a:r>
            <a:r>
              <a:rPr lang="zh-CN" altLang="en-US" sz="2410" kern="0" dirty="0" smtClean="0">
                <a:solidFill>
                  <a:srgbClr val="000000"/>
                </a:solidFill>
                <a:latin typeface="Times New Roman" panose="02020603050405020304" pitchFamily="65" charset="-122"/>
                <a:ea typeface="华文细黑" panose="02010600040101010101" pitchFamily="65" charset="-122"/>
              </a:rPr>
              <a:t>滑动</a:t>
            </a:r>
            <a:endParaRPr lang="zh-CN" altLang="en-US" dirty="0"/>
          </a:p>
        </p:txBody>
      </p:sp>
      <p:grpSp>
        <p:nvGrpSpPr>
          <p:cNvPr id="5" name="组合 4"/>
          <p:cNvGrpSpPr/>
          <p:nvPr/>
        </p:nvGrpSpPr>
        <p:grpSpPr>
          <a:xfrm>
            <a:off x="6876182" y="3492277"/>
            <a:ext cx="4743656" cy="2013106"/>
            <a:chOff x="971526" y="3667329"/>
            <a:chExt cx="4743656" cy="2013106"/>
          </a:xfrm>
        </p:grpSpPr>
        <p:pic>
          <p:nvPicPr>
            <p:cNvPr id="3" name="图片 3" descr="textimage76.jpeg"/>
            <p:cNvPicPr>
              <a:picLocks noChangeAspect="1"/>
            </p:cNvPicPr>
            <p:nvPr/>
          </p:nvPicPr>
          <p:blipFill>
            <a:blip r:embed="rId1" cstate="print"/>
            <a:stretch>
              <a:fillRect/>
            </a:stretch>
          </p:blipFill>
          <p:spPr>
            <a:xfrm>
              <a:off x="971526" y="3892832"/>
              <a:ext cx="2295525" cy="1562100"/>
            </a:xfrm>
            <a:prstGeom prst="rect">
              <a:avLst/>
            </a:prstGeom>
          </p:spPr>
        </p:pic>
        <p:pic>
          <p:nvPicPr>
            <p:cNvPr id="4" name="图片 4" descr="textimage77.jpeg"/>
            <p:cNvPicPr>
              <a:picLocks noChangeAspect="1"/>
            </p:cNvPicPr>
            <p:nvPr/>
          </p:nvPicPr>
          <p:blipFill>
            <a:blip r:embed="rId2" cstate="print"/>
            <a:stretch>
              <a:fillRect/>
            </a:stretch>
          </p:blipFill>
          <p:spPr>
            <a:xfrm>
              <a:off x="3417116" y="3667329"/>
              <a:ext cx="2298066" cy="2013106"/>
            </a:xfrm>
            <a:prstGeom prst="rect">
              <a:avLst/>
            </a:prstGeom>
          </p:spPr>
        </p:pic>
      </p:grpSp>
      <p:sp>
        <p:nvSpPr>
          <p:cNvPr id="6" name="文本框 8"/>
          <p:cNvSpPr txBox="1"/>
          <p:nvPr/>
        </p:nvSpPr>
        <p:spPr>
          <a:xfrm>
            <a:off x="9540478" y="2977654"/>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13925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由题图乙可知,当10 N&lt;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&lt;15 N时物块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和木板</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相对静止,当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&gt;15 N时物块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和</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木板</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发生了相对滑动,</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A错误,D正确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。对木板和物块整体,当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=10 N时,</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=0,则</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br>
              <a:rPr dirty="0">
                <a:latin typeface="Times New Roman" panose="02020603050405020304"/>
                <a:ea typeface="楷体" panose="02010609060101010101" pitchFamily="49" charset="-122"/>
                <a:sym typeface="Times New Roman" panose="02020603050405020304"/>
              </a:rPr>
            </a:b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=15 N时,</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=2.5 m/s</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,联立解得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 kg,sin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br>
              <a:rPr dirty="0">
                <a:latin typeface="Times New Roman" panose="02020603050405020304"/>
                <a:ea typeface="楷体" panose="02010609060101010101" pitchFamily="49" charset="-122"/>
                <a:sym typeface="Times New Roman" panose="02020603050405020304"/>
              </a:rPr>
            </a:b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,不能求出木板</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的质量,</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=15 N时,对物块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13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468000" y="2412157"/>
          <a:ext cx="219075" cy="657225"/>
        </p:xfrm>
        <a:graphic>
          <a:graphicData uri="http://schemas.openxmlformats.org/presentationml/2006/ole">
            <mc:AlternateContent xmlns:mc="http://schemas.openxmlformats.org/markup-compatibility/2006">
              <mc:Choice xmlns:v="urn:schemas-microsoft-com:vml" Requires="v">
                <p:oleObj spid="_x0000_s44033" name="Equation" r:id="rId1" imgW="5791200" imgH="17373600" progId="Equation.DSMT4">
                  <p:embed/>
                </p:oleObj>
              </mc:Choice>
              <mc:Fallback>
                <p:oleObj name="Equation" r:id="rId1" imgW="5791200" imgH="17373600" progId="Equation.DSMT4">
                  <p:embed/>
                  <p:pic>
                    <p:nvPicPr>
                      <p:cNvPr id="0" name="图片 44032"/>
                      <p:cNvPicPr>
                        <a:picLocks noChangeAspect="1"/>
                      </p:cNvPicPr>
                      <p:nvPr/>
                    </p:nvPicPr>
                    <p:blipFill>
                      <a:blip r:embed="rId2"/>
                      <a:stretch>
                        <a:fillRect/>
                      </a:stretch>
                    </p:blipFill>
                    <p:spPr>
                      <a:xfrm>
                        <a:off x="468000" y="2412157"/>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804629" y="3132237"/>
          <a:ext cx="400049" cy="714375"/>
        </p:xfrm>
        <a:graphic>
          <a:graphicData uri="http://schemas.openxmlformats.org/presentationml/2006/ole">
            <mc:AlternateContent xmlns:mc="http://schemas.openxmlformats.org/markup-compatibility/2006">
              <mc:Choice xmlns:v="urn:schemas-microsoft-com:vml" Requires="v">
                <p:oleObj spid="_x0000_s44034" name="Equation" r:id="rId3" imgW="10668000" imgH="18897600" progId="Equation.DSMT4">
                  <p:embed/>
                </p:oleObj>
              </mc:Choice>
              <mc:Fallback>
                <p:oleObj name="Equation" r:id="rId3" imgW="10668000" imgH="18897600" progId="Equation.DSMT4">
                  <p:embed/>
                  <p:pic>
                    <p:nvPicPr>
                      <p:cNvPr id="0" name="图片 44033"/>
                      <p:cNvPicPr>
                        <a:picLocks noChangeAspect="1"/>
                      </p:cNvPicPr>
                      <p:nvPr/>
                    </p:nvPicPr>
                    <p:blipFill>
                      <a:blip r:embed="rId4"/>
                      <a:stretch>
                        <a:fillRect/>
                      </a:stretch>
                    </p:blipFill>
                    <p:spPr>
                      <a:xfrm>
                        <a:off x="804629" y="3132237"/>
                        <a:ext cx="400049" cy="7143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94197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kern="0" dirty="0" smtClean="0">
                <a:solidFill>
                  <a:srgbClr val="DE0000"/>
                </a:solidFill>
                <a:latin typeface="微软雅黑" panose="020B0503020204020204" pitchFamily="34" charset="-122"/>
                <a:ea typeface="微软雅黑" panose="020B0503020204020204" pitchFamily="34" charset="-122"/>
              </a:rPr>
              <a:t>提分关键·方法提升    </a:t>
            </a:r>
            <a:endParaRPr lang="zh-CN" altLang="en-US" sz="2400" b="1" kern="0"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斜面上的滑块-木板模型的解题关键</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(1)斜面上的滑块-木板模型的复杂性主要来源于滑块和木板的多过程运动分析及关键</a:t>
            </a:r>
            <a:br>
              <a:rPr dirty="0"/>
            </a:br>
            <a:r>
              <a:rPr lang="zh-CN" altLang="en-US" sz="2410" kern="0" dirty="0" smtClean="0">
                <a:solidFill>
                  <a:srgbClr val="000000"/>
                </a:solidFill>
                <a:latin typeface="Times New Roman" panose="02020603050405020304" pitchFamily="65" charset="-122"/>
                <a:ea typeface="楷体_GB2312" pitchFamily="65" charset="-122"/>
              </a:rPr>
              <a:t>状态的受力分析,要注意方法的选取。</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(2)判断滑块和木板能否相对静止利用假设法和整体隔离的方法,而出现相对运动时要</a:t>
            </a:r>
            <a:br>
              <a:rPr dirty="0"/>
            </a:br>
            <a:r>
              <a:rPr lang="zh-CN" altLang="en-US" sz="2410" kern="0" dirty="0" smtClean="0">
                <a:solidFill>
                  <a:srgbClr val="000000"/>
                </a:solidFill>
                <a:latin typeface="Times New Roman" panose="02020603050405020304" pitchFamily="65" charset="-122"/>
                <a:ea typeface="楷体_GB2312" pitchFamily="65" charset="-122"/>
              </a:rPr>
              <a:t>通过牛顿运动定律和运动学公式计算是否出现共速和有无滑离的情形。</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(3)以时间为轴线画出过程示意图逐步分析</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99417" y="2441135"/>
            <a:ext cx="3004582" cy="859580"/>
          </a:xfrm>
          <a:prstGeom prst="rect">
            <a:avLst/>
          </a:prstGeom>
          <a:noFill/>
        </p:spPr>
        <p:txBody>
          <a:bodyPr wrap="square" lIns="91239" tIns="45619" rIns="91239" bIns="45619">
            <a:spAutoFit/>
          </a:bodyPr>
          <a:lstStyle/>
          <a:p>
            <a:pPr algn="ctr"/>
            <a:r>
              <a:rPr lang="zh-CN" altLang="en-US" sz="5000" b="1" dirty="0" smtClean="0">
                <a:solidFill>
                  <a:schemeClr val="bg1"/>
                </a:solidFill>
                <a:latin typeface="微软雅黑" panose="020B0503020204020204" pitchFamily="34" charset="-122"/>
                <a:ea typeface="微软雅黑" panose="020B0503020204020204" pitchFamily="34" charset="-122"/>
              </a:rPr>
              <a:t>实验</a:t>
            </a:r>
            <a:r>
              <a:rPr lang="en-US" altLang="zh-CN" sz="5000" b="1" dirty="0" smtClean="0">
                <a:solidFill>
                  <a:schemeClr val="bg1"/>
                </a:solidFill>
                <a:latin typeface="微软雅黑" panose="020B0503020204020204" pitchFamily="34" charset="-122"/>
                <a:ea typeface="微软雅黑" panose="020B0503020204020204" pitchFamily="34" charset="-122"/>
              </a:rPr>
              <a:t>4</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99890" y="2061642"/>
            <a:ext cx="6599869" cy="1631012"/>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探究加速度与物体受力、物体质量的关系</a:t>
            </a:r>
            <a:endParaRPr lang="zh-CN" altLang="en-US" sz="5000" b="1" dirty="0" smtClean="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486613"/>
          </a:xfrm>
          <a:prstGeom prst="rect">
            <a:avLst/>
          </a:prstGeom>
          <a:noFill/>
        </p:spPr>
        <p:txBody>
          <a:bodyPr wrap="square" lIns="0" tIns="0" rIns="0" bIns="0" rtlCol="0">
            <a:spAutoFit/>
          </a:bodyPr>
          <a:lstStyle/>
          <a:p>
            <a:pPr eaLnBrk="0" latinLnBrk="1" hangingPunct="0">
              <a:lnSpc>
                <a:spcPct val="150000"/>
              </a:lnSpc>
              <a:spcBef>
                <a:spcPts val="4225"/>
              </a:spcBef>
            </a:pPr>
            <a:r>
              <a:rPr lang="zh-CN" altLang="en-US" sz="2410" b="1" kern="0" dirty="0" smtClean="0">
                <a:solidFill>
                  <a:srgbClr val="000000"/>
                </a:solidFill>
                <a:latin typeface="Times New Roman" panose="02020603050405020304" pitchFamily="65" charset="-122"/>
                <a:ea typeface="微软雅黑" panose="020B0503020204020204" pitchFamily="34" charset="-122"/>
              </a:rPr>
              <a:t>一</a:t>
            </a:r>
            <a:r>
              <a:rPr lang="zh-CN" altLang="en-US" sz="2410" b="1" kern="0" dirty="0" smtClean="0">
                <a:solidFill>
                  <a:srgbClr val="000000"/>
                </a:solidFill>
                <a:latin typeface="Times New Roman" panose="02020603050405020304" pitchFamily="65" charset="-122"/>
                <a:ea typeface="微软雅黑" panose="020B0503020204020204" pitchFamily="34" charset="-122"/>
              </a:rPr>
              <a:t>、实验原理及装置</a:t>
            </a:r>
            <a:r>
              <a:rPr lang="zh-CN" altLang="en-US" sz="2410" b="1" kern="0" dirty="0" smtClean="0">
                <a:solidFill>
                  <a:srgbClr val="000000"/>
                </a:solidFill>
                <a:latin typeface="Times New Roman" panose="02020603050405020304" pitchFamily="65" charset="-122"/>
                <a:ea typeface="微软雅黑" panose="020B0503020204020204" pitchFamily="34" charset="-122"/>
              </a:rPr>
              <a:t>图</a:t>
            </a:r>
            <a:endParaRPr lang="en-US" altLang="zh-CN" sz="2410" b="1" kern="0" dirty="0" smtClean="0">
              <a:solidFill>
                <a:srgbClr val="000000"/>
              </a:solidFill>
              <a:latin typeface="Times New Roman" panose="02020603050405020304" pitchFamily="65" charset="-122"/>
              <a:ea typeface="微软雅黑" panose="020B0503020204020204" pitchFamily="34" charset="-122"/>
            </a:endParaRPr>
          </a:p>
          <a:p>
            <a:pPr eaLnBrk="0" latinLnBrk="1" hangingPunct="0">
              <a:lnSpc>
                <a:spcPct val="150000"/>
              </a:lnSpc>
              <a:spcBef>
                <a:spcPts val="4225"/>
              </a:spcBef>
            </a:pPr>
            <a:endParaRPr lang="en-US" altLang="zh-CN" sz="2410" b="1" kern="0" dirty="0" smtClean="0">
              <a:solidFill>
                <a:srgbClr val="000000"/>
              </a:solidFill>
              <a:latin typeface="Times New Roman" panose="02020603050405020304" pitchFamily="65" charset="-122"/>
              <a:ea typeface="微软雅黑" panose="020B0503020204020204" pitchFamily="34" charset="-122"/>
            </a:endParaRPr>
          </a:p>
          <a:p>
            <a:pPr eaLnBrk="0" latinLnBrk="1" hangingPunct="0">
              <a:lnSpc>
                <a:spcPct val="150000"/>
              </a:lnSpc>
              <a:spcBef>
                <a:spcPts val="4225"/>
              </a:spcBef>
            </a:pPr>
            <a:endParaRPr lang="zh-CN" altLang="en-US" sz="2800" b="1" dirty="0" smtClean="0"/>
          </a:p>
          <a:p>
            <a:pPr marL="0" indent="0" eaLnBrk="0" latinLnBrk="1" hangingPunct="0">
              <a:lnSpc>
                <a:spcPct val="150000"/>
              </a:lnSpc>
              <a:spcBef>
                <a:spcPts val="4225"/>
              </a:spcBef>
              <a:buNone/>
            </a:pPr>
            <a:r>
              <a:rPr lang="zh-CN" altLang="en-US" sz="2410" u="sng" kern="0" dirty="0" smtClean="0">
                <a:solidFill>
                  <a:srgbClr val="000000"/>
                </a:solidFill>
                <a:latin typeface="华文细黑" panose="02010600040101010101" pitchFamily="65" charset="-122"/>
                <a:ea typeface="华文细黑" panose="02010600040101010101" pitchFamily="65" charset="-122"/>
              </a:rPr>
              <a:t>实验</a:t>
            </a:r>
            <a:r>
              <a:rPr lang="zh-CN" altLang="en-US" sz="2410" u="sng" kern="0" dirty="0" smtClean="0">
                <a:solidFill>
                  <a:srgbClr val="000000"/>
                </a:solidFill>
                <a:latin typeface="华文细黑" panose="02010600040101010101" pitchFamily="65" charset="-122"/>
                <a:ea typeface="华文细黑" panose="02010600040101010101" pitchFamily="65" charset="-122"/>
              </a:rPr>
              <a:t>装置如图所示,用控制变量法先保持</a:t>
            </a:r>
            <a:r>
              <a:rPr lang="zh-CN" altLang="en-US" sz="2410" i="1" u="sng" kern="0" dirty="0" smtClean="0">
                <a:solidFill>
                  <a:srgbClr val="000000"/>
                </a:solidFill>
                <a:latin typeface="华文细黑" panose="02010600040101010101" pitchFamily="65" charset="-122"/>
                <a:ea typeface="华文细黑" panose="02010600040101010101" pitchFamily="65" charset="-122"/>
              </a:rPr>
              <a:t>F</a:t>
            </a:r>
            <a:r>
              <a:rPr lang="zh-CN" altLang="en-US" sz="2410" u="sng" kern="0" dirty="0" smtClean="0">
                <a:solidFill>
                  <a:srgbClr val="000000"/>
                </a:solidFill>
                <a:latin typeface="华文细黑" panose="02010600040101010101" pitchFamily="65" charset="-122"/>
                <a:ea typeface="华文细黑" panose="02010600040101010101" pitchFamily="65" charset="-122"/>
              </a:rPr>
              <a:t>不变,探究</a:t>
            </a:r>
            <a:r>
              <a:rPr lang="zh-CN" altLang="en-US" sz="2410" i="1" u="sng" kern="0" dirty="0" smtClean="0">
                <a:solidFill>
                  <a:srgbClr val="000000"/>
                </a:solidFill>
                <a:latin typeface="华文细黑" panose="02010600040101010101" pitchFamily="65" charset="-122"/>
                <a:ea typeface="华文细黑" panose="02010600040101010101" pitchFamily="65" charset="-122"/>
              </a:rPr>
              <a:t>a</a:t>
            </a:r>
            <a:r>
              <a:rPr lang="zh-CN" altLang="en-US" sz="2410" u="sng" kern="0" dirty="0" smtClean="0">
                <a:solidFill>
                  <a:srgbClr val="000000"/>
                </a:solidFill>
                <a:latin typeface="华文细黑" panose="02010600040101010101" pitchFamily="65" charset="-122"/>
                <a:ea typeface="华文细黑" panose="02010600040101010101" pitchFamily="65" charset="-122"/>
              </a:rPr>
              <a:t>和</a:t>
            </a:r>
            <a:r>
              <a:rPr lang="zh-CN" altLang="en-US" sz="2410" i="1" u="sng" kern="0" dirty="0" smtClean="0">
                <a:solidFill>
                  <a:srgbClr val="000000"/>
                </a:solidFill>
                <a:latin typeface="华文细黑" panose="02010600040101010101" pitchFamily="65" charset="-122"/>
                <a:ea typeface="华文细黑" panose="02010600040101010101" pitchFamily="65" charset="-122"/>
              </a:rPr>
              <a:t>M</a:t>
            </a:r>
            <a:r>
              <a:rPr lang="zh-CN" altLang="en-US" sz="2410" u="sng" kern="0" dirty="0" smtClean="0">
                <a:solidFill>
                  <a:srgbClr val="000000"/>
                </a:solidFill>
                <a:latin typeface="华文细黑" panose="02010600040101010101" pitchFamily="65" charset="-122"/>
                <a:ea typeface="华文细黑" panose="02010600040101010101" pitchFamily="65" charset="-122"/>
              </a:rPr>
              <a:t>的关系,再保持</a:t>
            </a:r>
            <a:r>
              <a:rPr lang="zh-CN" altLang="en-US" sz="2410" i="1" u="sng" kern="0" dirty="0" smtClean="0">
                <a:solidFill>
                  <a:srgbClr val="000000"/>
                </a:solidFill>
                <a:latin typeface="华文细黑" panose="02010600040101010101" pitchFamily="65" charset="-122"/>
                <a:ea typeface="华文细黑" panose="02010600040101010101" pitchFamily="65" charset="-122"/>
              </a:rPr>
              <a:t>M</a:t>
            </a:r>
            <a:r>
              <a:rPr lang="zh-CN" altLang="en-US" sz="2410" u="sng" kern="0" dirty="0" smtClean="0">
                <a:solidFill>
                  <a:srgbClr val="000000"/>
                </a:solidFill>
                <a:latin typeface="华文细黑" panose="02010600040101010101" pitchFamily="65" charset="-122"/>
                <a:ea typeface="华文细黑" panose="02010600040101010101" pitchFamily="65" charset="-122"/>
              </a:rPr>
              <a:t>不变,探究</a:t>
            </a:r>
            <a:r>
              <a:rPr lang="zh-CN" altLang="en-US" sz="2410" i="1" u="sng" kern="0" dirty="0" smtClean="0">
                <a:solidFill>
                  <a:srgbClr val="000000"/>
                </a:solidFill>
                <a:latin typeface="华文细黑" panose="02010600040101010101" pitchFamily="65" charset="-122"/>
                <a:ea typeface="华文细黑" panose="02010600040101010101" pitchFamily="65" charset="-122"/>
              </a:rPr>
              <a:t>a</a:t>
            </a:r>
            <a:br>
              <a:rPr dirty="0">
                <a:latin typeface="华文细黑" panose="02010600040101010101" pitchFamily="65" charset="-122"/>
                <a:ea typeface="华文细黑" panose="02010600040101010101" pitchFamily="65" charset="-122"/>
              </a:rPr>
            </a:br>
            <a:r>
              <a:rPr lang="zh-CN" altLang="en-US" sz="2410" u="sng" kern="0" dirty="0" smtClean="0">
                <a:solidFill>
                  <a:srgbClr val="000000"/>
                </a:solidFill>
                <a:latin typeface="华文细黑" panose="02010600040101010101" pitchFamily="65" charset="-122"/>
                <a:ea typeface="华文细黑" panose="02010600040101010101" pitchFamily="65" charset="-122"/>
              </a:rPr>
              <a:t>和</a:t>
            </a:r>
            <a:r>
              <a:rPr lang="zh-CN" altLang="en-US" sz="2410" i="1" u="sng" kern="0" dirty="0" smtClean="0">
                <a:solidFill>
                  <a:srgbClr val="000000"/>
                </a:solidFill>
                <a:latin typeface="华文细黑" panose="02010600040101010101" pitchFamily="65" charset="-122"/>
                <a:ea typeface="华文细黑" panose="02010600040101010101" pitchFamily="65" charset="-122"/>
              </a:rPr>
              <a:t>F</a:t>
            </a:r>
            <a:r>
              <a:rPr lang="zh-CN" altLang="en-US" sz="2410" u="sng" kern="0" dirty="0" smtClean="0">
                <a:solidFill>
                  <a:srgbClr val="000000"/>
                </a:solidFill>
                <a:latin typeface="华文细黑" panose="02010600040101010101" pitchFamily="65" charset="-122"/>
                <a:ea typeface="华文细黑" panose="02010600040101010101" pitchFamily="65" charset="-122"/>
              </a:rPr>
              <a:t>的关系</a:t>
            </a:r>
            <a:r>
              <a:rPr lang="zh-CN" altLang="en-US" sz="2410" kern="0" dirty="0" smtClean="0">
                <a:solidFill>
                  <a:srgbClr val="000000"/>
                </a:solidFill>
                <a:latin typeface="华文细黑" panose="02010600040101010101" pitchFamily="65" charset="-122"/>
                <a:ea typeface="华文细黑" panose="02010600040101010101" pitchFamily="65" charset="-122"/>
              </a:rPr>
              <a:t>。加速度可以根据纸带上打出的点测量,拉力近似等于槽码的重力</a:t>
            </a:r>
            <a:r>
              <a:rPr lang="zh-CN" altLang="en-US" sz="2410" kern="0" dirty="0" smtClean="0">
                <a:solidFill>
                  <a:srgbClr val="000000"/>
                </a:solidFill>
                <a:latin typeface="华文细黑" panose="02010600040101010101" pitchFamily="65" charset="-122"/>
                <a:ea typeface="华文细黑" panose="02010600040101010101" pitchFamily="65" charset="-122"/>
              </a:rPr>
              <a:t>。</a:t>
            </a:r>
            <a:endParaRPr lang="zh-CN" altLang="en-US" dirty="0">
              <a:latin typeface="华文细黑" panose="02010600040101010101" pitchFamily="65" charset="-122"/>
              <a:ea typeface="华文细黑" panose="02010600040101010101" pitchFamily="65" charset="-122"/>
            </a:endParaRPr>
          </a:p>
        </p:txBody>
      </p:sp>
      <p:pic>
        <p:nvPicPr>
          <p:cNvPr id="3" name="图片 3" descr="textimage78.jpeg"/>
          <p:cNvPicPr>
            <a:picLocks noChangeAspect="1"/>
          </p:cNvPicPr>
          <p:nvPr/>
        </p:nvPicPr>
        <p:blipFill>
          <a:blip r:embed="rId1" cstate="print"/>
          <a:stretch>
            <a:fillRect/>
          </a:stretch>
        </p:blipFill>
        <p:spPr>
          <a:xfrm>
            <a:off x="3275782" y="1476053"/>
            <a:ext cx="4655168" cy="2468176"/>
          </a:xfrm>
          <a:prstGeom prst="rect">
            <a:avLst/>
          </a:prstGeom>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043497"/>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微软雅黑" panose="020B0503020204020204" pitchFamily="34" charset="-122"/>
              </a:rPr>
              <a:t>二、操作要领及注意事项</a:t>
            </a:r>
            <a:endParaRPr lang="zh-CN" altLang="en-US" sz="2800" b="1" dirty="0" smtClean="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b="1"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如何平衡阻力:按图安装实验器材,先不要悬挂槽码,给小车一初速度,若小车恰好能做</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匀速直线运动(纸带点迹分布均匀),则说明平衡了小车受的阻力。实验过程中要求细</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线与长木板平行,不用重复进行平衡阻力。</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槽码和小车的质量应满足什么关系:由于本实验中把槽码的总重力大小</a:t>
            </a:r>
            <a:r>
              <a:rPr lang="zh-CN" altLang="en-US" sz="2410" i="1" kern="0" dirty="0" smtClean="0">
                <a:solidFill>
                  <a:srgbClr val="000000"/>
                </a:solidFill>
                <a:latin typeface="Times New Roman" panose="02020603050405020304" pitchFamily="65" charset="-122"/>
                <a:ea typeface="华文细黑" panose="02010600040101010101" pitchFamily="65" charset="-122"/>
              </a:rPr>
              <a:t>mg</a:t>
            </a:r>
            <a:r>
              <a:rPr lang="zh-CN" altLang="en-US" sz="2410" kern="0" dirty="0" smtClean="0">
                <a:solidFill>
                  <a:srgbClr val="000000"/>
                </a:solidFill>
                <a:latin typeface="Times New Roman" panose="02020603050405020304" pitchFamily="65" charset="-122"/>
                <a:ea typeface="华文细黑" panose="02010600040101010101" pitchFamily="65" charset="-122"/>
              </a:rPr>
              <a:t>看成小车</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受到的拉力大小</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,所以需要使槽码的质量远小于小车的质量(若使用力传感器测拉力</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或以小车和槽码整体为研究对象,则无需满足此要求)。</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实验操作时需要注意哪些细节:改变拉力或小车质量后,每次开始时小车应尽量靠近</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打点计时器,</a:t>
            </a:r>
            <a:r>
              <a:rPr lang="zh-CN" altLang="en-US" sz="2410" u="sng" kern="0" dirty="0" smtClean="0">
                <a:solidFill>
                  <a:srgbClr val="000000"/>
                </a:solidFill>
                <a:latin typeface="Times New Roman" panose="02020603050405020304" pitchFamily="65" charset="-122"/>
                <a:ea typeface="华文细黑" panose="02010600040101010101" pitchFamily="65" charset="-122"/>
              </a:rPr>
              <a:t>先接通电源,后释放小车,且在小车到达滑轮前按住小车</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4449873"/>
          </a:xfrm>
          <a:prstGeom prst="rect">
            <a:avLst/>
          </a:prstGeom>
          <a:noFill/>
        </p:spPr>
        <p:txBody>
          <a:bodyPr wrap="square" lIns="0" tIns="0" rIns="0" bIns="0" rtlCol="0">
            <a:spAutoFit/>
          </a:bodyPr>
          <a:lstStyle/>
          <a:p>
            <a:pPr eaLnBrk="0" latinLnBrk="1" hangingPunct="0">
              <a:lnSpc>
                <a:spcPct val="150000"/>
              </a:lnSpc>
              <a:spcBef>
                <a:spcPts val="1620"/>
              </a:spcBef>
            </a:pPr>
            <a:r>
              <a:rPr lang="zh-CN" altLang="en-US" sz="2410" b="1" kern="0" dirty="0" smtClean="0">
                <a:solidFill>
                  <a:srgbClr val="000000"/>
                </a:solidFill>
                <a:latin typeface="Times New Roman" panose="02020603050405020304" pitchFamily="65" charset="-122"/>
                <a:ea typeface="微软雅黑" panose="020B0503020204020204" pitchFamily="34" charset="-122"/>
              </a:rPr>
              <a:t>三</a:t>
            </a:r>
            <a:r>
              <a:rPr lang="zh-CN" altLang="en-US" sz="2410" b="1" kern="0" dirty="0" smtClean="0">
                <a:solidFill>
                  <a:srgbClr val="000000"/>
                </a:solidFill>
                <a:latin typeface="Times New Roman" panose="02020603050405020304" pitchFamily="65" charset="-122"/>
                <a:ea typeface="微软雅黑" panose="020B0503020204020204" pitchFamily="34" charset="-122"/>
              </a:rPr>
              <a:t>、数据处理(如图所示)</a:t>
            </a:r>
            <a:endParaRPr lang="zh-CN" altLang="en-US" sz="2800" b="1" dirty="0" smtClean="0"/>
          </a:p>
          <a:p>
            <a:pPr marL="0" indent="0" eaLnBrk="0" latinLnBrk="1" hangingPunct="0">
              <a:lnSpc>
                <a:spcPct val="150000"/>
              </a:lnSpc>
              <a:spcBef>
                <a:spcPts val="1620"/>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b="1"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利用Δ</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aT</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求加速度。</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以</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为纵坐标,</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为横坐标,根据各组数据描点连线,如果图线为一条过原点的倾斜直</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线,说明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与</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成正比。</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以</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为纵坐标,</a:t>
            </a:r>
            <a:r>
              <a:rPr lang="zh-CN" altLang="en-US" sz="3090" kern="0" spc="-31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为横坐标,描点连线,如果图线为过原点的倾斜直线,就能判定</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与</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成</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反比。</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4.</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31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图像的可能情形及对应原因</a:t>
            </a:r>
            <a:endParaRPr lang="zh-CN" altLang="en-US" dirty="0"/>
          </a:p>
        </p:txBody>
      </p:sp>
      <p:grpSp>
        <p:nvGrpSpPr>
          <p:cNvPr id="8" name="组合 7"/>
          <p:cNvGrpSpPr/>
          <p:nvPr/>
        </p:nvGrpSpPr>
        <p:grpSpPr>
          <a:xfrm>
            <a:off x="4499918" y="323925"/>
            <a:ext cx="3240360" cy="1417183"/>
            <a:chOff x="475782" y="799813"/>
            <a:chExt cx="4147518" cy="1813932"/>
          </a:xfrm>
        </p:grpSpPr>
        <p:pic>
          <p:nvPicPr>
            <p:cNvPr id="3" name="图片 3" descr="textimage79.jpeg"/>
            <p:cNvPicPr>
              <a:picLocks noChangeAspect="1"/>
            </p:cNvPicPr>
            <p:nvPr/>
          </p:nvPicPr>
          <p:blipFill>
            <a:blip r:embed="rId1" cstate="print"/>
            <a:stretch>
              <a:fillRect/>
            </a:stretch>
          </p:blipFill>
          <p:spPr>
            <a:xfrm>
              <a:off x="475782" y="799813"/>
              <a:ext cx="1898960" cy="1813932"/>
            </a:xfrm>
            <a:prstGeom prst="rect">
              <a:avLst/>
            </a:prstGeom>
          </p:spPr>
        </p:pic>
        <p:pic>
          <p:nvPicPr>
            <p:cNvPr id="4" name="图片 4" descr="textimage80.jpeg"/>
            <p:cNvPicPr>
              <a:picLocks noChangeAspect="1"/>
            </p:cNvPicPr>
            <p:nvPr/>
          </p:nvPicPr>
          <p:blipFill>
            <a:blip r:embed="rId2" cstate="print"/>
            <a:stretch>
              <a:fillRect/>
            </a:stretch>
          </p:blipFill>
          <p:spPr>
            <a:xfrm>
              <a:off x="2994525" y="801905"/>
              <a:ext cx="1628775" cy="1809750"/>
            </a:xfrm>
            <a:prstGeom prst="rect">
              <a:avLst/>
            </a:prstGeom>
          </p:spPr>
        </p:pic>
      </p:grpSp>
      <p:graphicFrame>
        <p:nvGraphicFramePr>
          <p:cNvPr id="6" name="对象 5"/>
          <p:cNvGraphicFramePr>
            <a:graphicFrameLocks noChangeAspect="1"/>
          </p:cNvGraphicFramePr>
          <p:nvPr/>
        </p:nvGraphicFramePr>
        <p:xfrm>
          <a:off x="2456115" y="2880170"/>
          <a:ext cx="352424" cy="657224"/>
        </p:xfrm>
        <a:graphic>
          <a:graphicData uri="http://schemas.openxmlformats.org/presentationml/2006/ole">
            <mc:AlternateContent xmlns:mc="http://schemas.openxmlformats.org/markup-compatibility/2006">
              <mc:Choice xmlns:v="urn:schemas-microsoft-com:vml" Requires="v">
                <p:oleObj spid="_x0000_s45057" name="Equation" r:id="rId3" imgW="9448800" imgH="17373600" progId="Equation.DSMT4">
                  <p:embed/>
                </p:oleObj>
              </mc:Choice>
              <mc:Fallback>
                <p:oleObj name="Equation" r:id="rId3" imgW="9448800" imgH="17373600" progId="Equation.DSMT4">
                  <p:embed/>
                  <p:pic>
                    <p:nvPicPr>
                      <p:cNvPr id="0" name="图片 45056"/>
                      <p:cNvPicPr>
                        <a:picLocks noChangeAspect="1"/>
                      </p:cNvPicPr>
                      <p:nvPr/>
                    </p:nvPicPr>
                    <p:blipFill>
                      <a:blip r:embed="rId4"/>
                      <a:stretch>
                        <a:fillRect/>
                      </a:stretch>
                    </p:blipFill>
                    <p:spPr>
                      <a:xfrm>
                        <a:off x="2456115" y="2880170"/>
                        <a:ext cx="352424"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698732" y="4229483"/>
          <a:ext cx="352425" cy="657224"/>
        </p:xfrm>
        <a:graphic>
          <a:graphicData uri="http://schemas.openxmlformats.org/presentationml/2006/ole">
            <mc:AlternateContent xmlns:mc="http://schemas.openxmlformats.org/markup-compatibility/2006">
              <mc:Choice xmlns:v="urn:schemas-microsoft-com:vml" Requires="v">
                <p:oleObj spid="_x0000_s45058" name="Equation" r:id="rId5" imgW="9448800" imgH="17373600" progId="Equation.DSMT4">
                  <p:embed/>
                </p:oleObj>
              </mc:Choice>
              <mc:Fallback>
                <p:oleObj name="Equation" r:id="rId5" imgW="9448800" imgH="17373600" progId="Equation.DSMT4">
                  <p:embed/>
                  <p:pic>
                    <p:nvPicPr>
                      <p:cNvPr id="0" name="图片 45057"/>
                      <p:cNvPicPr>
                        <a:picLocks noChangeAspect="1"/>
                      </p:cNvPicPr>
                      <p:nvPr/>
                    </p:nvPicPr>
                    <p:blipFill>
                      <a:blip r:embed="rId6"/>
                      <a:stretch>
                        <a:fillRect/>
                      </a:stretch>
                    </p:blipFill>
                    <p:spPr>
                      <a:xfrm>
                        <a:off x="1698732" y="4229483"/>
                        <a:ext cx="352425" cy="657224"/>
                      </a:xfrm>
                      <a:prstGeom prst="rect">
                        <a:avLst/>
                      </a:prstGeom>
                      <a:noFill/>
                      <a:ln w="9525">
                        <a:noFill/>
                      </a:ln>
                    </p:spPr>
                  </p:pic>
                </p:oleObj>
              </mc:Fallback>
            </mc:AlternateContent>
          </a:graphicData>
        </a:graphic>
      </p:graphicFrame>
      <p:grpSp>
        <p:nvGrpSpPr>
          <p:cNvPr id="9" name="组合 8"/>
          <p:cNvGrpSpPr/>
          <p:nvPr/>
        </p:nvGrpSpPr>
        <p:grpSpPr>
          <a:xfrm>
            <a:off x="6156102" y="3636293"/>
            <a:ext cx="4288650" cy="2419350"/>
            <a:chOff x="468000" y="833517"/>
            <a:chExt cx="4288650" cy="2419350"/>
          </a:xfrm>
        </p:grpSpPr>
        <p:pic>
          <p:nvPicPr>
            <p:cNvPr id="10" name="图片 3" descr="textimage81.jpeg"/>
            <p:cNvPicPr>
              <a:picLocks noChangeAspect="1"/>
            </p:cNvPicPr>
            <p:nvPr/>
          </p:nvPicPr>
          <p:blipFill>
            <a:blip r:embed="rId7" cstate="print"/>
            <a:stretch>
              <a:fillRect/>
            </a:stretch>
          </p:blipFill>
          <p:spPr>
            <a:xfrm>
              <a:off x="468000" y="833517"/>
              <a:ext cx="1847850" cy="2419350"/>
            </a:xfrm>
            <a:prstGeom prst="rect">
              <a:avLst/>
            </a:prstGeom>
          </p:spPr>
        </p:pic>
        <p:pic>
          <p:nvPicPr>
            <p:cNvPr id="11" name="图片 4" descr="textimage82.jpeg"/>
            <p:cNvPicPr>
              <a:picLocks noChangeAspect="1"/>
            </p:cNvPicPr>
            <p:nvPr/>
          </p:nvPicPr>
          <p:blipFill>
            <a:blip r:embed="rId8" cstate="print"/>
            <a:stretch>
              <a:fillRect/>
            </a:stretch>
          </p:blipFill>
          <p:spPr>
            <a:xfrm>
              <a:off x="2927850" y="833517"/>
              <a:ext cx="1828800" cy="2419350"/>
            </a:xfrm>
            <a:prstGeom prst="rect">
              <a:avLst/>
            </a:prstGeom>
          </p:spPr>
        </p:pic>
      </p:gr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053126"/>
          </a:xfrm>
          <a:prstGeom prst="rect">
            <a:avLst/>
          </a:prstGeom>
          <a:noFill/>
        </p:spPr>
        <p:txBody>
          <a:bodyPr wrap="square" lIns="0" tIns="0" rIns="0" bIns="0" rtlCol="0">
            <a:spAutoFit/>
          </a:bodyPr>
          <a:lstStyle/>
          <a:p>
            <a:pPr marL="0" indent="0" eaLnBrk="0" latinLnBrk="1" hangingPunct="0">
              <a:lnSpc>
                <a:spcPct val="150000"/>
              </a:lnSpc>
              <a:spcBef>
                <a:spcPts val="241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1)若平衡阻力时木板垫起的倾角过小,则</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31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图像如图甲、乙中</a:t>
            </a:r>
            <a:r>
              <a:rPr lang="zh-CN" altLang="en-US" sz="2410" kern="0" dirty="0" smtClean="0">
                <a:solidFill>
                  <a:srgbClr val="000000"/>
                </a:solidFill>
                <a:latin typeface="Times New Roman" panose="02020603050405020304"/>
                <a:ea typeface="华文细黑" panose="02010600040101010101" pitchFamily="65" charset="-122"/>
              </a:rPr>
              <a:t>①②</a:t>
            </a:r>
            <a:r>
              <a:rPr lang="zh-CN" altLang="en-US" sz="2410" kern="0" dirty="0" smtClean="0">
                <a:solidFill>
                  <a:srgbClr val="000000"/>
                </a:solidFill>
                <a:latin typeface="Times New Roman" panose="02020603050405020304" pitchFamily="65" charset="-122"/>
                <a:ea typeface="华文细黑" panose="02010600040101010101" pitchFamily="65" charset="-122"/>
              </a:rPr>
              <a:t>所示。</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(2)若平衡阻力时木板垫起的倾角过大,则</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31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图像如图甲、乙中</a:t>
            </a:r>
            <a:r>
              <a:rPr lang="zh-CN" altLang="en-US" sz="2410" kern="0" dirty="0" smtClean="0">
                <a:solidFill>
                  <a:srgbClr val="000000"/>
                </a:solidFill>
                <a:latin typeface="Times New Roman" panose="02020603050405020304"/>
                <a:ea typeface="华文细黑" panose="02010600040101010101" pitchFamily="65" charset="-122"/>
              </a:rPr>
              <a:t>③④</a:t>
            </a:r>
            <a:r>
              <a:rPr lang="zh-CN" altLang="en-US" sz="2410" kern="0" dirty="0" smtClean="0">
                <a:solidFill>
                  <a:srgbClr val="000000"/>
                </a:solidFill>
                <a:latin typeface="Times New Roman" panose="02020603050405020304" pitchFamily="65" charset="-122"/>
                <a:ea typeface="华文细黑" panose="02010600040101010101" pitchFamily="65" charset="-122"/>
              </a:rPr>
              <a:t>所示。</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(3)若实验中没有满足</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远大于</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,则</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31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图像如图丙、丁所示。</a:t>
            </a:r>
            <a:endParaRPr lang="zh-CN" altLang="en-US" dirty="0"/>
          </a:p>
        </p:txBody>
      </p:sp>
      <p:graphicFrame>
        <p:nvGraphicFramePr>
          <p:cNvPr id="6" name="对象 5"/>
          <p:cNvGraphicFramePr>
            <a:graphicFrameLocks noChangeAspect="1"/>
          </p:cNvGraphicFramePr>
          <p:nvPr/>
        </p:nvGraphicFramePr>
        <p:xfrm>
          <a:off x="6798533" y="755973"/>
          <a:ext cx="352424" cy="657224"/>
        </p:xfrm>
        <a:graphic>
          <a:graphicData uri="http://schemas.openxmlformats.org/presentationml/2006/ole">
            <mc:AlternateContent xmlns:mc="http://schemas.openxmlformats.org/markup-compatibility/2006">
              <mc:Choice xmlns:v="urn:schemas-microsoft-com:vml" Requires="v">
                <p:oleObj spid="_x0000_s46081" name="Equation" r:id="rId1" imgW="9448800" imgH="17373600" progId="Equation.DSMT4">
                  <p:embed/>
                </p:oleObj>
              </mc:Choice>
              <mc:Fallback>
                <p:oleObj name="Equation" r:id="rId1" imgW="9448800" imgH="17373600" progId="Equation.DSMT4">
                  <p:embed/>
                  <p:pic>
                    <p:nvPicPr>
                      <p:cNvPr id="0" name="图片 46080"/>
                      <p:cNvPicPr>
                        <a:picLocks noChangeAspect="1"/>
                      </p:cNvPicPr>
                      <p:nvPr/>
                    </p:nvPicPr>
                    <p:blipFill>
                      <a:blip r:embed="rId2"/>
                      <a:stretch>
                        <a:fillRect/>
                      </a:stretch>
                    </p:blipFill>
                    <p:spPr>
                      <a:xfrm>
                        <a:off x="6798533" y="755973"/>
                        <a:ext cx="352424"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6798533" y="1475186"/>
          <a:ext cx="352424" cy="657224"/>
        </p:xfrm>
        <a:graphic>
          <a:graphicData uri="http://schemas.openxmlformats.org/presentationml/2006/ole">
            <mc:AlternateContent xmlns:mc="http://schemas.openxmlformats.org/markup-compatibility/2006">
              <mc:Choice xmlns:v="urn:schemas-microsoft-com:vml" Requires="v">
                <p:oleObj spid="_x0000_s46082" name="Equation" r:id="rId3" imgW="9448800" imgH="17373600" progId="Equation.DSMT4">
                  <p:embed/>
                </p:oleObj>
              </mc:Choice>
              <mc:Fallback>
                <p:oleObj name="Equation" r:id="rId3" imgW="9448800" imgH="17373600" progId="Equation.DSMT4">
                  <p:embed/>
                  <p:pic>
                    <p:nvPicPr>
                      <p:cNvPr id="0" name="图片 46081"/>
                      <p:cNvPicPr>
                        <a:picLocks noChangeAspect="1"/>
                      </p:cNvPicPr>
                      <p:nvPr/>
                    </p:nvPicPr>
                    <p:blipFill>
                      <a:blip r:embed="rId4"/>
                      <a:stretch>
                        <a:fillRect/>
                      </a:stretch>
                    </p:blipFill>
                    <p:spPr>
                      <a:xfrm>
                        <a:off x="6798533" y="1475186"/>
                        <a:ext cx="352424"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6028862" y="2194399"/>
          <a:ext cx="352424" cy="657224"/>
        </p:xfrm>
        <a:graphic>
          <a:graphicData uri="http://schemas.openxmlformats.org/presentationml/2006/ole">
            <mc:AlternateContent xmlns:mc="http://schemas.openxmlformats.org/markup-compatibility/2006">
              <mc:Choice xmlns:v="urn:schemas-microsoft-com:vml" Requires="v">
                <p:oleObj spid="_x0000_s46083" name="Equation" r:id="rId5" imgW="9448800" imgH="17373600" progId="Equation.DSMT4">
                  <p:embed/>
                </p:oleObj>
              </mc:Choice>
              <mc:Fallback>
                <p:oleObj name="Equation" r:id="rId5" imgW="9448800" imgH="17373600" progId="Equation.DSMT4">
                  <p:embed/>
                  <p:pic>
                    <p:nvPicPr>
                      <p:cNvPr id="0" name="图片 46082"/>
                      <p:cNvPicPr>
                        <a:picLocks noChangeAspect="1"/>
                      </p:cNvPicPr>
                      <p:nvPr/>
                    </p:nvPicPr>
                    <p:blipFill>
                      <a:blip r:embed="rId6"/>
                      <a:stretch>
                        <a:fillRect/>
                      </a:stretch>
                    </p:blipFill>
                    <p:spPr>
                      <a:xfrm>
                        <a:off x="6028862" y="2194399"/>
                        <a:ext cx="352424" cy="657224"/>
                      </a:xfrm>
                      <a:prstGeom prst="rect">
                        <a:avLst/>
                      </a:prstGeom>
                      <a:noFill/>
                      <a:ln w="9525">
                        <a:noFill/>
                      </a:ln>
                    </p:spPr>
                  </p:pic>
                </p:oleObj>
              </mc:Fallback>
            </mc:AlternateContent>
          </a:graphicData>
        </a:graphic>
      </p:graphicFrame>
      <p:pic>
        <p:nvPicPr>
          <p:cNvPr id="10" name="图片 3" descr="textimage83.jpeg"/>
          <p:cNvPicPr>
            <a:picLocks noChangeAspect="1"/>
          </p:cNvPicPr>
          <p:nvPr/>
        </p:nvPicPr>
        <p:blipFill>
          <a:blip r:embed="rId7" cstate="print"/>
          <a:stretch>
            <a:fillRect/>
          </a:stretch>
        </p:blipFill>
        <p:spPr>
          <a:xfrm>
            <a:off x="3696835" y="3060229"/>
            <a:ext cx="1734768" cy="2271295"/>
          </a:xfrm>
          <a:prstGeom prst="rect">
            <a:avLst/>
          </a:prstGeom>
        </p:spPr>
      </p:pic>
      <p:pic>
        <p:nvPicPr>
          <p:cNvPr id="11" name="图片 4" descr="textimage84.jpeg"/>
          <p:cNvPicPr>
            <a:picLocks noChangeAspect="1"/>
          </p:cNvPicPr>
          <p:nvPr/>
        </p:nvPicPr>
        <p:blipFill>
          <a:blip r:embed="rId8" cstate="print"/>
          <a:stretch>
            <a:fillRect/>
          </a:stretch>
        </p:blipFill>
        <p:spPr>
          <a:xfrm>
            <a:off x="6156102" y="3060229"/>
            <a:ext cx="1716884" cy="2271295"/>
          </a:xfrm>
          <a:prstGeom prst="rect">
            <a:avLst/>
          </a:prstGeom>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31865"/>
          </a:xfrm>
          <a:prstGeom prst="rect">
            <a:avLst/>
          </a:prstGeom>
          <a:noFill/>
        </p:spPr>
        <p:txBody>
          <a:bodyPr wrap="square" lIns="0" tIns="0" rIns="0" bIns="0" rtlCol="0">
            <a:spAutoFit/>
          </a:bodyPr>
          <a:lstStyle/>
          <a:p>
            <a:pPr marL="0" indent="0" eaLnBrk="0" latinLnBrk="1" hangingPunct="0">
              <a:lnSpc>
                <a:spcPct val="150000"/>
              </a:lnSpc>
              <a:spcBef>
                <a:spcPts val="241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四</a:t>
            </a:r>
            <a:r>
              <a:rPr lang="zh-CN" altLang="en-US" sz="2410" b="1" kern="0" dirty="0" smtClean="0">
                <a:solidFill>
                  <a:srgbClr val="000000"/>
                </a:solidFill>
                <a:latin typeface="Times New Roman" panose="02020603050405020304" pitchFamily="65" charset="-122"/>
                <a:ea typeface="微软雅黑" panose="020B0503020204020204" pitchFamily="34" charset="-122"/>
              </a:rPr>
              <a:t>、误差分析</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1.拉力数据误差:</a:t>
            </a:r>
            <a:r>
              <a:rPr lang="zh-CN" altLang="en-US" sz="2410" kern="0" dirty="0" smtClean="0">
                <a:solidFill>
                  <a:srgbClr val="000000"/>
                </a:solidFill>
                <a:latin typeface="Times New Roman" panose="02020603050405020304" pitchFamily="65" charset="-122"/>
                <a:ea typeface="华文细黑" panose="02010600040101010101" pitchFamily="65" charset="-122"/>
              </a:rPr>
              <a:t>由于将槽码的重力</a:t>
            </a:r>
            <a:r>
              <a:rPr lang="zh-CN" altLang="en-US" sz="2410" i="1" kern="0" dirty="0" smtClean="0">
                <a:solidFill>
                  <a:srgbClr val="000000"/>
                </a:solidFill>
                <a:latin typeface="Times New Roman" panose="02020603050405020304" pitchFamily="65" charset="-122"/>
                <a:ea typeface="华文细黑" panose="02010600040101010101" pitchFamily="65" charset="-122"/>
              </a:rPr>
              <a:t>mg</a:t>
            </a:r>
            <a:r>
              <a:rPr lang="zh-CN" altLang="en-US" sz="2410" kern="0" dirty="0" smtClean="0">
                <a:solidFill>
                  <a:srgbClr val="000000"/>
                </a:solidFill>
                <a:latin typeface="Times New Roman" panose="02020603050405020304" pitchFamily="65" charset="-122"/>
                <a:ea typeface="华文细黑" panose="02010600040101010101" pitchFamily="65" charset="-122"/>
              </a:rPr>
              <a:t>当作细线的拉力,而实际重力</a:t>
            </a:r>
            <a:r>
              <a:rPr lang="zh-CN" altLang="en-US" sz="2410" i="1" kern="0" dirty="0" smtClean="0">
                <a:solidFill>
                  <a:srgbClr val="000000"/>
                </a:solidFill>
                <a:latin typeface="Times New Roman" panose="02020603050405020304" pitchFamily="65" charset="-122"/>
                <a:ea typeface="华文细黑" panose="02010600040101010101" pitchFamily="65" charset="-122"/>
              </a:rPr>
              <a:t>mg</a:t>
            </a:r>
            <a:r>
              <a:rPr lang="zh-CN" altLang="en-US" sz="2410" kern="0" dirty="0" smtClean="0">
                <a:solidFill>
                  <a:srgbClr val="000000"/>
                </a:solidFill>
                <a:latin typeface="Times New Roman" panose="02020603050405020304" pitchFamily="65" charset="-122"/>
                <a:ea typeface="华文细黑" panose="02010600040101010101" pitchFamily="65" charset="-122"/>
              </a:rPr>
              <a:t>大于拉力</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2.阻力补偿误差:</a:t>
            </a:r>
            <a:r>
              <a:rPr lang="zh-CN" altLang="en-US" sz="2410" kern="0" dirty="0" smtClean="0">
                <a:solidFill>
                  <a:srgbClr val="000000"/>
                </a:solidFill>
                <a:latin typeface="Times New Roman" panose="02020603050405020304" pitchFamily="65" charset="-122"/>
                <a:ea typeface="华文细黑" panose="02010600040101010101" pitchFamily="65" charset="-122"/>
              </a:rPr>
              <a:t>若长木板坡度调节不合理,可能导致作出的图线不经过坐标原点。</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五、改进方案</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1.实验器材的创新</a:t>
            </a:r>
            <a:endParaRPr lang="zh-CN" altLang="en-US" b="1" dirty="0"/>
          </a:p>
        </p:txBody>
      </p:sp>
      <p:pic>
        <p:nvPicPr>
          <p:cNvPr id="5" name="图片 3" descr="textimage85.jpeg"/>
          <p:cNvPicPr>
            <a:picLocks noChangeAspect="1"/>
          </p:cNvPicPr>
          <p:nvPr/>
        </p:nvPicPr>
        <p:blipFill>
          <a:blip r:embed="rId1" cstate="print"/>
          <a:stretch>
            <a:fillRect/>
          </a:stretch>
        </p:blipFill>
        <p:spPr>
          <a:xfrm>
            <a:off x="4067870" y="3420269"/>
            <a:ext cx="4477264" cy="2256541"/>
          </a:xfrm>
          <a:prstGeom prst="rect">
            <a:avLst/>
          </a:prstGeom>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252"/>
          </a:xfrm>
          <a:prstGeom prst="rect">
            <a:avLst/>
          </a:prstGeom>
          <a:noFill/>
        </p:spPr>
        <p:txBody>
          <a:bodyPr wrap="square" lIns="0" tIns="0" rIns="0" bIns="0" rtlCol="0">
            <a:spAutoFit/>
          </a:bodyPr>
          <a:lstStyle/>
          <a:p>
            <a:pPr marL="0" indent="0" eaLnBrk="0" latinLnBrk="1" hangingPunct="0">
              <a:lnSpc>
                <a:spcPct val="150000"/>
              </a:lnSpc>
              <a:spcBef>
                <a:spcPts val="2390"/>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b="1" kern="0" dirty="0" smtClean="0">
                <a:solidFill>
                  <a:srgbClr val="000000"/>
                </a:solidFill>
                <a:latin typeface="Times New Roman" panose="02020603050405020304" pitchFamily="65" charset="-122"/>
                <a:ea typeface="华文细黑" panose="02010600040101010101" pitchFamily="65" charset="-122"/>
              </a:rPr>
              <a:t>.测量拉力的创新</a:t>
            </a:r>
            <a:endParaRPr lang="zh-CN" altLang="en-US" b="1" dirty="0"/>
          </a:p>
        </p:txBody>
      </p:sp>
      <p:pic>
        <p:nvPicPr>
          <p:cNvPr id="4" name="图片 3" descr="textimage86.jpeg"/>
          <p:cNvPicPr>
            <a:picLocks noChangeAspect="1"/>
          </p:cNvPicPr>
          <p:nvPr/>
        </p:nvPicPr>
        <p:blipFill>
          <a:blip r:embed="rId1" cstate="print"/>
          <a:stretch>
            <a:fillRect/>
          </a:stretch>
        </p:blipFill>
        <p:spPr>
          <a:xfrm>
            <a:off x="3419798" y="1476053"/>
            <a:ext cx="5455900" cy="2647519"/>
          </a:xfrm>
          <a:prstGeom prst="rect">
            <a:avLst/>
          </a:prstGeom>
        </p:spPr>
      </p:pic>
      <p:sp>
        <p:nvSpPr>
          <p:cNvPr id="5" name="TextBox 2"/>
          <p:cNvSpPr txBox="1"/>
          <p:nvPr/>
        </p:nvSpPr>
        <p:spPr>
          <a:xfrm>
            <a:off x="468000" y="4500389"/>
            <a:ext cx="11831400" cy="1053365"/>
          </a:xfrm>
          <a:prstGeom prst="rect">
            <a:avLst/>
          </a:prstGeom>
          <a:noFill/>
        </p:spPr>
        <p:txBody>
          <a:bodyPr wrap="square" lIns="0" tIns="0" rIns="0" bIns="0" rtlCol="0">
            <a:spAutoFit/>
          </a:bodyPr>
          <a:lstStyle/>
          <a:p>
            <a:pPr marL="0" indent="0" eaLnBrk="0" latinLnBrk="1" hangingPunct="0">
              <a:lnSpc>
                <a:spcPct val="150000"/>
              </a:lnSpc>
              <a:spcBef>
                <a:spcPts val="422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弹簧</a:t>
            </a:r>
            <a:r>
              <a:rPr lang="zh-CN" altLang="en-US" sz="2410" kern="0" dirty="0" smtClean="0">
                <a:solidFill>
                  <a:srgbClr val="000000"/>
                </a:solidFill>
                <a:latin typeface="Times New Roman" panose="02020603050405020304" pitchFamily="65" charset="-122"/>
                <a:ea typeface="华文细黑" panose="02010600040101010101" pitchFamily="65" charset="-122"/>
              </a:rPr>
              <a:t>测力计(或力传感器)可直接测量绳的拉力,不必保证小车质量远大于钩码的总质</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量</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67941"/>
            <a:ext cx="11831400" cy="49340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(1)2</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2410" kern="0" dirty="0" smtClean="0">
                <a:solidFill>
                  <a:srgbClr val="000000"/>
                </a:solidFill>
                <a:latin typeface="Times New Roman" panose="02020603050405020304" pitchFamily="65" charset="-122"/>
                <a:ea typeface="楷体_GB2312" pitchFamily="65" charset="-122"/>
              </a:rPr>
              <a:t>    0    (2)</a:t>
            </a:r>
            <a:r>
              <a:rPr lang="zh-CN" altLang="en-US" sz="2410" kern="0" dirty="0" smtClean="0">
                <a:solidFill>
                  <a:srgbClr val="000000"/>
                </a:solidFill>
                <a:latin typeface="Times New Roman" panose="02020603050405020304"/>
                <a:ea typeface="楷体_GB2312" pitchFamily="65" charset="-122"/>
              </a:rPr>
              <a:t>①</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2410" kern="0" dirty="0" smtClean="0">
                <a:solidFill>
                  <a:srgbClr val="000000"/>
                </a:solidFill>
                <a:latin typeface="Times New Roman" panose="02020603050405020304" pitchFamily="65" charset="-122"/>
                <a:ea typeface="楷体_GB2312" pitchFamily="65" charset="-122"/>
              </a:rPr>
              <a:t> tan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a:ea typeface="楷体_GB2312" pitchFamily="65" charset="-122"/>
              </a:rPr>
              <a:t>②</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2410" kern="0" dirty="0" smtClean="0">
                <a:solidFill>
                  <a:srgbClr val="000000"/>
                </a:solidFill>
                <a:latin typeface="Times New Roman" panose="02020603050405020304" pitchFamily="65" charset="-122"/>
                <a:ea typeface="楷体_GB2312" pitchFamily="65" charset="-122"/>
              </a:rPr>
              <a:t> sin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    (3)A</a:t>
            </a:r>
            <a:endParaRPr lang="zh-CN" altLang="en-US" dirty="0"/>
          </a:p>
        </p:txBody>
      </p:sp>
      <p:sp>
        <p:nvSpPr>
          <p:cNvPr id="3" name="TextBox 2"/>
          <p:cNvSpPr txBox="1"/>
          <p:nvPr/>
        </p:nvSpPr>
        <p:spPr>
          <a:xfrm>
            <a:off x="468000" y="1137568"/>
            <a:ext cx="11831400" cy="487498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(1)设</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和</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的质量均为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,在细绳被剪断之前,</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和</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的受力情况分别如图(a)和图</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(b)所示</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5830" kern="0" spc="4743"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12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对</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对</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又</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剪断细绳的瞬间,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和</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的受力情况分别如图(c)和图(b)所示</a:t>
            </a:r>
            <a:endParaRPr lang="zh-CN" altLang="en-US" dirty="0">
              <a:latin typeface="Times New Roman" panose="02020603050405020304"/>
              <a:ea typeface="楷体" panose="02010609060101010101" pitchFamily="49" charset="-122"/>
              <a:sym typeface="Times New Roman" panose="02020603050405020304"/>
            </a:endParaRPr>
          </a:p>
        </p:txBody>
      </p:sp>
      <p:pic>
        <p:nvPicPr>
          <p:cNvPr id="4" name="图片 3" descr="textimage6.jpeg"/>
          <p:cNvPicPr>
            <a:picLocks noChangeAspect="1"/>
          </p:cNvPicPr>
          <p:nvPr/>
        </p:nvPicPr>
        <p:blipFill>
          <a:blip r:embed="rId1" cstate="print"/>
          <a:stretch>
            <a:fillRect/>
          </a:stretch>
        </p:blipFill>
        <p:spPr>
          <a:xfrm>
            <a:off x="4715942" y="2109637"/>
            <a:ext cx="1512168" cy="1640863"/>
          </a:xfrm>
          <a:prstGeom prst="rect">
            <a:avLst/>
          </a:prstGeom>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2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a:t>
            </a:r>
            <a:r>
              <a:rPr lang="zh-CN" altLang="en-US" sz="2410" b="1" kern="0" dirty="0" smtClean="0">
                <a:solidFill>
                  <a:srgbClr val="000000"/>
                </a:solidFill>
                <a:latin typeface="Times New Roman" panose="02020603050405020304" pitchFamily="65" charset="-122"/>
                <a:ea typeface="华文细黑" panose="02010600040101010101" pitchFamily="65" charset="-122"/>
              </a:rPr>
              <a:t>.减小测量误差的创新</a:t>
            </a:r>
            <a:endParaRPr lang="zh-CN" altLang="en-US" b="1" dirty="0"/>
          </a:p>
        </p:txBody>
      </p:sp>
      <p:sp>
        <p:nvSpPr>
          <p:cNvPr id="4" name="TextBox 2"/>
          <p:cNvSpPr txBox="1"/>
          <p:nvPr/>
        </p:nvSpPr>
        <p:spPr>
          <a:xfrm>
            <a:off x="468000" y="3276253"/>
            <a:ext cx="11831400" cy="497252"/>
          </a:xfrm>
          <a:prstGeom prst="rect">
            <a:avLst/>
          </a:prstGeom>
          <a:noFill/>
        </p:spPr>
        <p:txBody>
          <a:bodyPr wrap="square" lIns="0" tIns="0" rIns="0" bIns="0" rtlCol="0">
            <a:spAutoFit/>
          </a:bodyPr>
          <a:lstStyle/>
          <a:p>
            <a:pPr marL="0" indent="0" eaLnBrk="0" latinLnBrk="1" hangingPunct="0">
              <a:lnSpc>
                <a:spcPct val="150000"/>
              </a:lnSpc>
              <a:spcBef>
                <a:spcPts val="266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位移传感器</a:t>
            </a:r>
            <a:r>
              <a:rPr lang="zh-CN" altLang="en-US" sz="2410" kern="0" dirty="0" smtClean="0">
                <a:solidFill>
                  <a:srgbClr val="000000"/>
                </a:solidFill>
                <a:latin typeface="Times New Roman" panose="02020603050405020304" pitchFamily="65" charset="-122"/>
                <a:ea typeface="华文细黑" panose="02010600040101010101" pitchFamily="65" charset="-122"/>
              </a:rPr>
              <a:t>、光电门和速度传感器可以更加精确地测出小车的位移或瞬时速度。</a:t>
            </a:r>
            <a:endParaRPr lang="zh-CN" altLang="en-US" dirty="0"/>
          </a:p>
        </p:txBody>
      </p:sp>
      <p:pic>
        <p:nvPicPr>
          <p:cNvPr id="5" name="图片 3" descr="textimage87.jpeg"/>
          <p:cNvPicPr>
            <a:picLocks noChangeAspect="1"/>
          </p:cNvPicPr>
          <p:nvPr/>
        </p:nvPicPr>
        <p:blipFill>
          <a:blip r:embed="rId1" cstate="print"/>
          <a:stretch>
            <a:fillRect/>
          </a:stretch>
        </p:blipFill>
        <p:spPr>
          <a:xfrm>
            <a:off x="3563814" y="1260029"/>
            <a:ext cx="5522666" cy="190364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08241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对</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有</a:t>
            </a:r>
            <a:r>
              <a:rPr lang="zh-CN" altLang="en-US" sz="2410" i="1" kern="0" dirty="0" smtClean="0">
                <a:solidFill>
                  <a:srgbClr val="000000"/>
                </a:solidFill>
                <a:latin typeface="Times New Roman" panose="02020603050405020304" pitchFamily="65" charset="-122"/>
                <a:ea typeface="楷体_GB2312" pitchFamily="65" charset="-122"/>
              </a:rPr>
              <a:t>ma</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mg</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对</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有</a:t>
            </a:r>
            <a:r>
              <a:rPr lang="zh-CN" altLang="en-US" sz="2410" i="1" kern="0" dirty="0" smtClean="0">
                <a:solidFill>
                  <a:srgbClr val="000000"/>
                </a:solidFill>
                <a:latin typeface="Times New Roman" panose="02020603050405020304" pitchFamily="65" charset="-122"/>
                <a:ea typeface="楷体_GB2312" pitchFamily="65" charset="-122"/>
              </a:rPr>
              <a:t>ma</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mg</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=0。</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a:ea typeface="楷体_GB2312" pitchFamily="65" charset="-122"/>
              </a:rPr>
              <a:t>①</a:t>
            </a:r>
            <a:r>
              <a:rPr lang="zh-CN" altLang="en-US" sz="2410" kern="0" dirty="0" smtClean="0">
                <a:solidFill>
                  <a:srgbClr val="000000"/>
                </a:solidFill>
                <a:latin typeface="Times New Roman" panose="02020603050405020304" pitchFamily="65" charset="-122"/>
                <a:ea typeface="楷体_GB2312" pitchFamily="65" charset="-122"/>
              </a:rPr>
              <a:t>将水平细绳剪断前,对小球受力分析如图(d)所示,有</a:t>
            </a:r>
            <a:endParaRPr lang="zh-CN" altLang="en-US"/>
          </a:p>
          <a:p>
            <a:pPr marL="0" indent="0" eaLnBrk="0" latinLnBrk="1" hangingPunct="0">
              <a:lnSpc>
                <a:spcPct val="150000"/>
              </a:lnSpc>
              <a:spcBef>
                <a:spcPts val="145"/>
              </a:spcBef>
              <a:buNone/>
            </a:pPr>
            <a:r>
              <a:rPr lang="zh-CN" altLang="en-US" sz="5995" kern="0" spc="16879"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1185"/>
              </a:spcBef>
              <a:buNone/>
            </a:pP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786"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剪断水平细绳的瞬间,对小球受力分析如图(e)所示,有</a:t>
            </a:r>
            <a:endParaRPr lang="zh-CN" altLang="en-US"/>
          </a:p>
        </p:txBody>
      </p:sp>
      <p:pic>
        <p:nvPicPr>
          <p:cNvPr id="3" name="图片 3" descr="textimage7.jpeg"/>
          <p:cNvPicPr>
            <a:picLocks noChangeAspect="1"/>
          </p:cNvPicPr>
          <p:nvPr/>
        </p:nvPicPr>
        <p:blipFill>
          <a:blip r:embed="rId1" cstate="print"/>
          <a:stretch>
            <a:fillRect/>
          </a:stretch>
        </p:blipFill>
        <p:spPr>
          <a:xfrm>
            <a:off x="4787950" y="3132237"/>
            <a:ext cx="2329591" cy="1206805"/>
          </a:xfrm>
          <a:prstGeom prst="rect">
            <a:avLst/>
          </a:prstGeom>
        </p:spPr>
      </p:pic>
      <p:graphicFrame>
        <p:nvGraphicFramePr>
          <p:cNvPr id="5" name="对象 4"/>
          <p:cNvGraphicFramePr>
            <a:graphicFrameLocks noChangeAspect="1"/>
          </p:cNvGraphicFramePr>
          <p:nvPr/>
        </p:nvGraphicFramePr>
        <p:xfrm>
          <a:off x="904274" y="4565739"/>
          <a:ext cx="619125" cy="657224"/>
        </p:xfrm>
        <a:graphic>
          <a:graphicData uri="http://schemas.openxmlformats.org/presentationml/2006/ole">
            <mc:AlternateContent xmlns:mc="http://schemas.openxmlformats.org/markup-compatibility/2006">
              <mc:Choice xmlns:v="urn:schemas-microsoft-com:vml" Requires="v">
                <p:oleObj spid="_x0000_s2049" name="Equation" r:id="rId2" imgW="16459200" imgH="17373600" progId="Equation.DSMT4">
                  <p:embed/>
                </p:oleObj>
              </mc:Choice>
              <mc:Fallback>
                <p:oleObj name="Equation" r:id="rId2" imgW="16459200" imgH="17373600" progId="Equation.DSMT4">
                  <p:embed/>
                  <p:pic>
                    <p:nvPicPr>
                      <p:cNvPr id="0" name="图片 2048"/>
                      <p:cNvPicPr>
                        <a:picLocks noChangeAspect="1"/>
                      </p:cNvPicPr>
                      <p:nvPr/>
                    </p:nvPicPr>
                    <p:blipFill>
                      <a:blip r:embed="rId3"/>
                      <a:stretch>
                        <a:fillRect/>
                      </a:stretch>
                    </p:blipFill>
                    <p:spPr>
                      <a:xfrm>
                        <a:off x="904274" y="4565739"/>
                        <a:ext cx="619125"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ma</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 sin </a:t>
            </a:r>
            <a:r>
              <a:rPr lang="zh-CN" altLang="en-US" sz="2410" i="1" kern="0" dirty="0" smtClean="0">
                <a:solidFill>
                  <a:srgbClr val="000000"/>
                </a:solidFill>
                <a:latin typeface="Times New Roman" panose="02020603050405020304" pitchFamily="65" charset="-122"/>
                <a:ea typeface="楷体_GB2312" pitchFamily="65" charset="-122"/>
              </a:rPr>
              <a:t>θ</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2410" kern="0" dirty="0" smtClean="0">
                <a:solidFill>
                  <a:srgbClr val="000000"/>
                </a:solidFill>
                <a:latin typeface="Times New Roman" panose="02020603050405020304" pitchFamily="65" charset="-122"/>
                <a:ea typeface="楷体_GB2312" pitchFamily="65" charset="-122"/>
              </a:rPr>
              <a:t> tan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_GB2312" pitchFamily="65" charset="-122"/>
              </a:rPr>
              <a:t>②</a:t>
            </a:r>
            <a:r>
              <a:rPr lang="zh-CN" altLang="en-US" sz="2410" kern="0" dirty="0" smtClean="0">
                <a:solidFill>
                  <a:srgbClr val="000000"/>
                </a:solidFill>
                <a:latin typeface="Times New Roman" panose="02020603050405020304" pitchFamily="65" charset="-122"/>
                <a:ea typeface="楷体_GB2312" pitchFamily="65" charset="-122"/>
              </a:rPr>
              <a:t>剪断水平细绳瞬间,两根细绳上的力均发生突变,对小球受力分析如图(f)所示,小球的</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速度为0,随后小球开始做圆周运动(易错:小球的速度为0,所需向心力为0,指向圆心的</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合力为0,但沿切线方向的合力不为0)</a:t>
            </a:r>
            <a:endParaRPr lang="zh-CN" altLang="en-US"/>
          </a:p>
          <a:p>
            <a:pPr marL="0" indent="0" eaLnBrk="0" latinLnBrk="1" hangingPunct="0">
              <a:lnSpc>
                <a:spcPct val="150000"/>
              </a:lnSpc>
              <a:spcBef>
                <a:spcPts val="145"/>
              </a:spcBef>
              <a:buNone/>
            </a:pPr>
            <a:r>
              <a:rPr lang="zh-CN" altLang="en-US" sz="4755" kern="0" spc="2895"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695"/>
              </a:spcBef>
              <a:buNone/>
            </a:pPr>
            <a:r>
              <a:rPr lang="zh-CN" altLang="en-US" sz="2410" kern="0" dirty="0" smtClean="0">
                <a:solidFill>
                  <a:srgbClr val="000000"/>
                </a:solidFill>
                <a:latin typeface="Times New Roman" panose="02020603050405020304" pitchFamily="65" charset="-122"/>
                <a:ea typeface="楷体_GB2312" pitchFamily="65" charset="-122"/>
              </a:rPr>
              <a:t>将重力沿绳方向和垂直于绳的方向分解,则沿绳方向有</a:t>
            </a:r>
            <a:endParaRPr lang="zh-CN" altLang="en-US"/>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 cos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3220" kern="0" spc="-744" dirty="0" smtClean="0">
                <a:solidFill>
                  <a:srgbClr val="000000"/>
                </a:solidFill>
                <a:latin typeface="Times New Roman" panose="02020603050405020304" pitchFamily="65" charset="-122"/>
                <a:ea typeface="楷体_GB2312" pitchFamily="65" charset="-122"/>
              </a:rPr>
              <a:t> </a:t>
            </a:r>
            <a:endParaRPr lang="zh-CN" altLang="en-US"/>
          </a:p>
        </p:txBody>
      </p:sp>
      <p:pic>
        <p:nvPicPr>
          <p:cNvPr id="3" name="图片 3" descr="textimage8.jpeg"/>
          <p:cNvPicPr>
            <a:picLocks noChangeAspect="1"/>
          </p:cNvPicPr>
          <p:nvPr/>
        </p:nvPicPr>
        <p:blipFill>
          <a:blip r:embed="rId1" cstate="print"/>
          <a:stretch>
            <a:fillRect/>
          </a:stretch>
        </p:blipFill>
        <p:spPr>
          <a:xfrm>
            <a:off x="5508030" y="3492277"/>
            <a:ext cx="971549" cy="1142999"/>
          </a:xfrm>
          <a:prstGeom prst="rect">
            <a:avLst/>
          </a:prstGeom>
        </p:spPr>
      </p:pic>
      <p:graphicFrame>
        <p:nvGraphicFramePr>
          <p:cNvPr id="5" name="对象 4"/>
          <p:cNvGraphicFramePr>
            <a:graphicFrameLocks noChangeAspect="1"/>
          </p:cNvGraphicFramePr>
          <p:nvPr/>
        </p:nvGraphicFramePr>
        <p:xfrm>
          <a:off x="2285559" y="5317095"/>
          <a:ext cx="314324" cy="695324"/>
        </p:xfrm>
        <a:graphic>
          <a:graphicData uri="http://schemas.openxmlformats.org/presentationml/2006/ole">
            <mc:AlternateContent xmlns:mc="http://schemas.openxmlformats.org/markup-compatibility/2006">
              <mc:Choice xmlns:v="urn:schemas-microsoft-com:vml" Requires="v">
                <p:oleObj spid="_x0000_s3073" name="Equation" r:id="rId2" imgW="8229600" imgH="18288000" progId="Equation.DSMT4">
                  <p:embed/>
                </p:oleObj>
              </mc:Choice>
              <mc:Fallback>
                <p:oleObj name="Equation" r:id="rId2" imgW="8229600" imgH="18288000" progId="Equation.DSMT4">
                  <p:embed/>
                  <p:pic>
                    <p:nvPicPr>
                      <p:cNvPr id="0" name="图片 3072"/>
                      <p:cNvPicPr>
                        <a:picLocks noChangeAspect="1"/>
                      </p:cNvPicPr>
                      <p:nvPr/>
                    </p:nvPicPr>
                    <p:blipFill>
                      <a:blip r:embed="rId3"/>
                      <a:stretch>
                        <a:fillRect/>
                      </a:stretch>
                    </p:blipFill>
                    <p:spPr>
                      <a:xfrm>
                        <a:off x="2285559" y="5317095"/>
                        <a:ext cx="314324" cy="6953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因为</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=0,所以</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 cos </a:t>
            </a:r>
            <a:r>
              <a:rPr lang="zh-CN" altLang="en-US" sz="2410" i="1" kern="0" dirty="0" smtClean="0">
                <a:solidFill>
                  <a:srgbClr val="000000"/>
                </a:solidFill>
                <a:latin typeface="Times New Roman" panose="02020603050405020304" pitchFamily="65" charset="-122"/>
                <a:ea typeface="楷体_GB2312" pitchFamily="65" charset="-122"/>
              </a:rPr>
              <a:t>θ</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垂直于绳方向有</a:t>
            </a:r>
            <a:r>
              <a:rPr lang="zh-CN" altLang="en-US" sz="2410" i="1" kern="0" dirty="0" smtClean="0">
                <a:solidFill>
                  <a:srgbClr val="000000"/>
                </a:solidFill>
                <a:latin typeface="Times New Roman" panose="02020603050405020304" pitchFamily="65" charset="-122"/>
                <a:ea typeface="楷体_GB2312" pitchFamily="65" charset="-122"/>
              </a:rPr>
              <a:t>ma</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 sin </a:t>
            </a:r>
            <a:r>
              <a:rPr lang="zh-CN" altLang="en-US" sz="2410" i="1" kern="0" dirty="0" smtClean="0">
                <a:solidFill>
                  <a:srgbClr val="000000"/>
                </a:solidFill>
                <a:latin typeface="Times New Roman" panose="02020603050405020304" pitchFamily="65" charset="-122"/>
                <a:ea typeface="楷体_GB2312" pitchFamily="65" charset="-122"/>
              </a:rPr>
              <a:t>θ</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2410" kern="0" dirty="0" smtClean="0">
                <a:solidFill>
                  <a:srgbClr val="000000"/>
                </a:solidFill>
                <a:latin typeface="Times New Roman" panose="02020603050405020304" pitchFamily="65" charset="-122"/>
                <a:ea typeface="楷体_GB2312" pitchFamily="65" charset="-122"/>
              </a:rPr>
              <a:t> sin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(3)剪断</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间细线前,将</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看作一个整体,有</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i="1" kern="0" baseline="-15000" dirty="0" smtClean="0">
                <a:solidFill>
                  <a:srgbClr val="000000"/>
                </a:solidFill>
                <a:latin typeface="Times New Roman" panose="02020603050405020304" pitchFamily="65" charset="-122"/>
                <a:ea typeface="楷体_GB2312" pitchFamily="65" charset="-122"/>
              </a:rPr>
              <a:t>AB</a:t>
            </a:r>
            <a:r>
              <a:rPr lang="zh-CN" altLang="en-US" sz="2410" kern="0" dirty="0" smtClean="0">
                <a:solidFill>
                  <a:srgbClr val="000000"/>
                </a:solidFill>
                <a:latin typeface="Times New Roman" panose="02020603050405020304" pitchFamily="65" charset="-122"/>
                <a:ea typeface="楷体_GB2312" pitchFamily="65" charset="-122"/>
              </a:rPr>
              <a:t>=6</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,将</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看作一个整体,有</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i="1" kern="0" baseline="-15000" dirty="0" smtClean="0">
                <a:solidFill>
                  <a:srgbClr val="000000"/>
                </a:solidFill>
                <a:latin typeface="Times New Roman" panose="02020603050405020304" pitchFamily="65" charset="-122"/>
                <a:ea typeface="楷体_GB2312" pitchFamily="65" charset="-122"/>
              </a:rPr>
              <a:t>BC</a:t>
            </a:r>
            <a:r>
              <a:rPr lang="zh-CN" altLang="en-US" sz="2410" kern="0" dirty="0" smtClean="0">
                <a:solidFill>
                  <a:srgbClr val="000000"/>
                </a:solidFill>
                <a:latin typeface="Times New Roman" panose="02020603050405020304" pitchFamily="65" charset="-122"/>
                <a:ea typeface="楷体_GB2312" pitchFamily="65" charset="-122"/>
              </a:rPr>
              <a:t>=3</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,单独对</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受力分析,有</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i="1" kern="0" baseline="-15000" dirty="0" smtClean="0">
                <a:solidFill>
                  <a:srgbClr val="000000"/>
                </a:solidFill>
                <a:latin typeface="Times New Roman" panose="02020603050405020304" pitchFamily="65" charset="-122"/>
                <a:ea typeface="楷体_GB2312" pitchFamily="65" charset="-122"/>
              </a:rPr>
              <a:t>CD</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,剪断细线瞬间,弹簧弹力不能发生突变,所以</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3090" kern="0" spc="501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703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815" i="1" kern="0" baseline="-1500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516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613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=1.5</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FF0000"/>
                </a:solidFill>
                <a:latin typeface="Times New Roman" panose="02020603050405020304" pitchFamily="65" charset="-122"/>
                <a:ea typeface="楷体_GB2312" pitchFamily="65" charset="-122"/>
              </a:rPr>
              <a:t>A正确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a:p>
        </p:txBody>
      </p:sp>
      <p:graphicFrame>
        <p:nvGraphicFramePr>
          <p:cNvPr id="4" name="对象 3"/>
          <p:cNvGraphicFramePr>
            <a:graphicFrameLocks noChangeAspect="1"/>
          </p:cNvGraphicFramePr>
          <p:nvPr/>
        </p:nvGraphicFramePr>
        <p:xfrm>
          <a:off x="468000" y="3574263"/>
          <a:ext cx="1028700" cy="657225"/>
        </p:xfrm>
        <a:graphic>
          <a:graphicData uri="http://schemas.openxmlformats.org/presentationml/2006/ole">
            <mc:AlternateContent xmlns:mc="http://schemas.openxmlformats.org/markup-compatibility/2006">
              <mc:Choice xmlns:v="urn:schemas-microsoft-com:vml" Requires="v">
                <p:oleObj spid="_x0000_s4097" name="Equation" r:id="rId1" imgW="27127200" imgH="17373600" progId="Equation.DSMT4">
                  <p:embed/>
                </p:oleObj>
              </mc:Choice>
              <mc:Fallback>
                <p:oleObj name="Equation" r:id="rId1" imgW="27127200" imgH="17373600" progId="Equation.DSMT4">
                  <p:embed/>
                  <p:pic>
                    <p:nvPicPr>
                      <p:cNvPr id="0" name="图片 4096"/>
                      <p:cNvPicPr>
                        <a:picLocks noChangeAspect="1"/>
                      </p:cNvPicPr>
                      <p:nvPr/>
                    </p:nvPicPr>
                    <p:blipFill>
                      <a:blip r:embed="rId2"/>
                      <a:stretch>
                        <a:fillRect/>
                      </a:stretch>
                    </p:blipFill>
                    <p:spPr>
                      <a:xfrm>
                        <a:off x="468000" y="3574263"/>
                        <a:ext cx="1028700"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669273" y="3574263"/>
          <a:ext cx="1285875" cy="657224"/>
        </p:xfrm>
        <a:graphic>
          <a:graphicData uri="http://schemas.openxmlformats.org/presentationml/2006/ole">
            <mc:AlternateContent xmlns:mc="http://schemas.openxmlformats.org/markup-compatibility/2006">
              <mc:Choice xmlns:v="urn:schemas-microsoft-com:vml" Requires="v">
                <p:oleObj spid="_x0000_s4098" name="Equation" r:id="rId3" imgW="34137600" imgH="17373600" progId="Equation.DSMT4">
                  <p:embed/>
                </p:oleObj>
              </mc:Choice>
              <mc:Fallback>
                <p:oleObj name="Equation" r:id="rId3" imgW="34137600" imgH="17373600" progId="Equation.DSMT4">
                  <p:embed/>
                  <p:pic>
                    <p:nvPicPr>
                      <p:cNvPr id="0" name="图片 4097"/>
                      <p:cNvPicPr>
                        <a:picLocks noChangeAspect="1"/>
                      </p:cNvPicPr>
                      <p:nvPr/>
                    </p:nvPicPr>
                    <p:blipFill>
                      <a:blip r:embed="rId4"/>
                      <a:stretch>
                        <a:fillRect/>
                      </a:stretch>
                    </p:blipFill>
                    <p:spPr>
                      <a:xfrm>
                        <a:off x="1669273" y="3574263"/>
                        <a:ext cx="1285875"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783960" y="3574263"/>
          <a:ext cx="1047750" cy="657225"/>
        </p:xfrm>
        <a:graphic>
          <a:graphicData uri="http://schemas.openxmlformats.org/presentationml/2006/ole">
            <mc:AlternateContent xmlns:mc="http://schemas.openxmlformats.org/markup-compatibility/2006">
              <mc:Choice xmlns:v="urn:schemas-microsoft-com:vml" Requires="v">
                <p:oleObj spid="_x0000_s4099" name="Equation" r:id="rId5" imgW="27736800" imgH="17373600" progId="Equation.DSMT4">
                  <p:embed/>
                </p:oleObj>
              </mc:Choice>
              <mc:Fallback>
                <p:oleObj name="Equation" r:id="rId5" imgW="27736800" imgH="17373600" progId="Equation.DSMT4">
                  <p:embed/>
                  <p:pic>
                    <p:nvPicPr>
                      <p:cNvPr id="0" name="图片 4098"/>
                      <p:cNvPicPr>
                        <a:picLocks noChangeAspect="1"/>
                      </p:cNvPicPr>
                      <p:nvPr/>
                    </p:nvPicPr>
                    <p:blipFill>
                      <a:blip r:embed="rId6"/>
                      <a:stretch>
                        <a:fillRect/>
                      </a:stretch>
                    </p:blipFill>
                    <p:spPr>
                      <a:xfrm>
                        <a:off x="3783960" y="3574263"/>
                        <a:ext cx="1047750"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5004283" y="3574263"/>
          <a:ext cx="1171575" cy="657225"/>
        </p:xfrm>
        <a:graphic>
          <a:graphicData uri="http://schemas.openxmlformats.org/presentationml/2006/ole">
            <mc:AlternateContent xmlns:mc="http://schemas.openxmlformats.org/markup-compatibility/2006">
              <mc:Choice xmlns:v="urn:schemas-microsoft-com:vml" Requires="v">
                <p:oleObj spid="_x0000_s4100" name="Equation" r:id="rId7" imgW="31089600" imgH="17373600" progId="Equation.DSMT4">
                  <p:embed/>
                </p:oleObj>
              </mc:Choice>
              <mc:Fallback>
                <p:oleObj name="Equation" r:id="rId7" imgW="31089600" imgH="17373600" progId="Equation.DSMT4">
                  <p:embed/>
                  <p:pic>
                    <p:nvPicPr>
                      <p:cNvPr id="0" name="图片 4099"/>
                      <p:cNvPicPr>
                        <a:picLocks noChangeAspect="1"/>
                      </p:cNvPicPr>
                      <p:nvPr/>
                    </p:nvPicPr>
                    <p:blipFill>
                      <a:blip r:embed="rId8"/>
                      <a:stretch>
                        <a:fillRect/>
                      </a:stretch>
                    </p:blipFill>
                    <p:spPr>
                      <a:xfrm>
                        <a:off x="5004283" y="3574263"/>
                        <a:ext cx="117157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97121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kern="0" dirty="0" smtClean="0">
                <a:solidFill>
                  <a:srgbClr val="DE0000"/>
                </a:solidFill>
                <a:latin typeface="微软雅黑" panose="020B0503020204020204" pitchFamily="34" charset="-122"/>
                <a:ea typeface="微软雅黑" panose="020B0503020204020204" pitchFamily="34" charset="-122"/>
              </a:rPr>
              <a:t>提分关键·方法提升    </a:t>
            </a:r>
            <a:endParaRPr lang="zh-CN" altLang="en-US" sz="2400" b="1" kern="0"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用牛顿第二定律解决瞬时性问题的思维流程</a:t>
            </a:r>
            <a:endParaRPr lang="zh-CN" altLang="en-US" dirty="0"/>
          </a:p>
          <a:p>
            <a:pPr marL="0" indent="0" eaLnBrk="0" latinLnBrk="1" hangingPunct="0">
              <a:lnSpc>
                <a:spcPct val="150000"/>
              </a:lnSpc>
              <a:spcBef>
                <a:spcPts val="145"/>
              </a:spcBef>
              <a:buNone/>
            </a:pPr>
            <a:r>
              <a:rPr lang="zh-CN" altLang="en-US" sz="13735" kern="0" spc="20766" dirty="0" smtClean="0">
                <a:solidFill>
                  <a:srgbClr val="000000"/>
                </a:solidFill>
                <a:latin typeface="Times New Roman" panose="02020603050405020304" pitchFamily="65" charset="-122"/>
                <a:ea typeface="楷体_GB2312" pitchFamily="65" charset="-122"/>
              </a:rPr>
              <a:t> </a:t>
            </a:r>
            <a:endParaRPr lang="zh-CN" altLang="en-US" dirty="0"/>
          </a:p>
        </p:txBody>
      </p:sp>
      <p:pic>
        <p:nvPicPr>
          <p:cNvPr id="3" name="图片 3" descr="textimage9.jpeg"/>
          <p:cNvPicPr>
            <a:picLocks noChangeAspect="1"/>
          </p:cNvPicPr>
          <p:nvPr/>
        </p:nvPicPr>
        <p:blipFill>
          <a:blip r:embed="rId1" cstate="print"/>
          <a:stretch>
            <a:fillRect/>
          </a:stretch>
        </p:blipFill>
        <p:spPr>
          <a:xfrm>
            <a:off x="3707830" y="1908101"/>
            <a:ext cx="3866657" cy="332028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22936"/>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00" b="1" kern="0" dirty="0" smtClean="0">
                <a:solidFill>
                  <a:srgbClr val="DE0000"/>
                </a:solidFill>
                <a:latin typeface="微软雅黑" panose="020B0503020204020204" pitchFamily="34" charset="-122"/>
                <a:ea typeface="微软雅黑" panose="020B0503020204020204" pitchFamily="34" charset="-122"/>
              </a:rPr>
              <a:t>考点3　力学单位制</a:t>
            </a:r>
            <a:endParaRPr lang="zh-CN" altLang="en-US" sz="2400" b="1" kern="0" dirty="0" smtClean="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a:t>
            </a:r>
            <a:r>
              <a:rPr lang="zh-CN" altLang="en-US" sz="2410" b="1" kern="0" dirty="0" smtClean="0">
                <a:solidFill>
                  <a:srgbClr val="000000"/>
                </a:solidFill>
                <a:latin typeface="Times New Roman" panose="02020603050405020304" pitchFamily="65" charset="-122"/>
                <a:ea typeface="微软雅黑" panose="020B0503020204020204" pitchFamily="34" charset="-122"/>
              </a:rPr>
              <a:t>、</a:t>
            </a:r>
            <a:r>
              <a:rPr lang="zh-CN" altLang="en-US" sz="2410" b="1" kern="0" dirty="0" smtClean="0">
                <a:solidFill>
                  <a:srgbClr val="000000"/>
                </a:solidFill>
                <a:latin typeface="Times New Roman" panose="02020603050405020304" pitchFamily="65" charset="-122"/>
                <a:ea typeface="微软雅黑" panose="020B0503020204020204" pitchFamily="34" charset="-122"/>
              </a:rPr>
              <a:t>单位制</a:t>
            </a:r>
            <a:endParaRPr lang="zh-CN" altLang="en-US" dirty="0"/>
          </a:p>
        </p:txBody>
      </p:sp>
      <p:pic>
        <p:nvPicPr>
          <p:cNvPr id="3" name="图片 3" descr="textimage10.jpeg"/>
          <p:cNvPicPr>
            <a:picLocks noChangeAspect="1"/>
          </p:cNvPicPr>
          <p:nvPr/>
        </p:nvPicPr>
        <p:blipFill>
          <a:blip r:embed="rId1" cstate="print"/>
          <a:stretch>
            <a:fillRect/>
          </a:stretch>
        </p:blipFill>
        <p:spPr>
          <a:xfrm>
            <a:off x="3851846" y="2196133"/>
            <a:ext cx="5393136" cy="214046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4873528"/>
        </p:xfrm>
        <a:graphic>
          <a:graphicData uri="http://schemas.openxmlformats.org/drawingml/2006/table">
            <a:tbl>
              <a:tblPr/>
              <a:tblGrid>
                <a:gridCol w="2817000"/>
                <a:gridCol w="2817000"/>
                <a:gridCol w="2817000"/>
                <a:gridCol w="2817000"/>
              </a:tblGrid>
              <a:tr h="609191">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物理量名称</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物理量符号</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单位名称</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单位符号</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r>
              <a:tr h="609191">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长度</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l</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米</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m</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609191">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质量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m</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千克(公斤)</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kg</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609191">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时间</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t</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秒</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s</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609191">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电流</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I</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安[培]</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A</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609191">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热力学温度</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T</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开[尔文]</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K</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609191">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物质的量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n</a:t>
                      </a:r>
                      <a:r>
                        <a:rPr lang="zh-CN" altLang="en-US" sz="2010" kern="0" dirty="0" smtClean="0">
                          <a:solidFill>
                            <a:srgbClr val="000000"/>
                          </a:solidFill>
                          <a:latin typeface="Times New Roman" panose="02020603050405020304" pitchFamily="65" charset="-122"/>
                          <a:ea typeface="华文细黑" panose="02010600040101010101" pitchFamily="65" charset="-122"/>
                        </a:rPr>
                        <a:t>,(ν)</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摩[尔]</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mol</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609191">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发光强度</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I</a:t>
                      </a:r>
                      <a:r>
                        <a:rPr lang="zh-CN" altLang="en-US" sz="2010" kern="0" dirty="0" smtClean="0">
                          <a:solidFill>
                            <a:srgbClr val="000000"/>
                          </a:solidFill>
                          <a:latin typeface="Times New Roman" panose="02020603050405020304" pitchFamily="65" charset="-122"/>
                          <a:ea typeface="华文细黑" panose="02010600040101010101" pitchFamily="65" charset="-122"/>
                        </a:rPr>
                        <a:t>,(I</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V</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坎[德拉]</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cd</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sp>
        <p:nvSpPr>
          <p:cNvPr id="3" name="TextBox 2"/>
          <p:cNvSpPr txBox="1"/>
          <p:nvPr/>
        </p:nvSpPr>
        <p:spPr>
          <a:xfrm>
            <a:off x="468000" y="648000"/>
            <a:ext cx="11831400" cy="497700"/>
          </a:xfrm>
          <a:prstGeom prst="rect">
            <a:avLst/>
          </a:prstGeom>
          <a:noFill/>
        </p:spPr>
        <p:txBody>
          <a:bodyPr wrap="square" lIns="0" tIns="0" rIns="0" bIns="0" rtlCol="0">
            <a:spAutoFit/>
          </a:bodyPr>
          <a:lstStyle/>
          <a:p>
            <a:pPr marL="0" indent="0" eaLnBrk="0" latinLnBrk="1" hangingPunct="0">
              <a:lnSpc>
                <a:spcPct val="150000"/>
              </a:lnSpc>
              <a:spcBef>
                <a:spcPts val="308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a:t>
            </a:r>
            <a:r>
              <a:rPr lang="zh-CN" altLang="en-US" sz="2410" b="1" kern="0" dirty="0" smtClean="0">
                <a:solidFill>
                  <a:srgbClr val="000000"/>
                </a:solidFill>
                <a:latin typeface="Times New Roman" panose="02020603050405020304" pitchFamily="65" charset="-122"/>
                <a:ea typeface="微软雅黑" panose="020B0503020204020204" pitchFamily="34" charset="-122"/>
              </a:rPr>
              <a:t>、国际单位制的基本物理量和基本单位</a:t>
            </a:r>
            <a:endParaRPr lang="zh-CN" alt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9124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400" b="1" kern="0"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a:ea typeface="楷体" panose="02010609060101010101" pitchFamily="49" charset="-122"/>
              </a:rPr>
              <a:t>(2023辽宁,2,4分)</a:t>
            </a:r>
            <a:r>
              <a:rPr lang="zh-CN" altLang="en-US" sz="2410" kern="0" dirty="0" smtClean="0">
                <a:solidFill>
                  <a:srgbClr val="000000"/>
                </a:solidFill>
                <a:latin typeface="Times New Roman" panose="02020603050405020304" pitchFamily="65" charset="-122"/>
                <a:ea typeface="华文细黑" panose="02010600040101010101" pitchFamily="65" charset="-122"/>
              </a:rPr>
              <a:t>安培通过实验研究,发现了电流之间相互作用力的规律。若</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两段长度分别为Δ</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和Δ</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、电流大小分别为</a:t>
            </a:r>
            <a:r>
              <a:rPr lang="zh-CN" altLang="en-US" sz="2410" i="1" kern="0" dirty="0" smtClean="0">
                <a:solidFill>
                  <a:srgbClr val="000000"/>
                </a:solidFill>
                <a:latin typeface="Times New Roman" panose="02020603050405020304" pitchFamily="65" charset="-122"/>
                <a:ea typeface="华文细黑" panose="02010600040101010101" pitchFamily="65" charset="-122"/>
              </a:rPr>
              <a:t>I</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2410" i="1" kern="0" dirty="0" smtClean="0">
                <a:solidFill>
                  <a:srgbClr val="000000"/>
                </a:solidFill>
                <a:latin typeface="Times New Roman" panose="02020603050405020304" pitchFamily="65" charset="-122"/>
                <a:ea typeface="华文细黑" panose="02010600040101010101" pitchFamily="65" charset="-122"/>
              </a:rPr>
              <a:t>I</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的平行直导线间距为</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时,相互作用力</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的大小可以表示为Δ</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k</a:t>
            </a:r>
            <a:r>
              <a:rPr lang="zh-CN" altLang="en-US" sz="3090" kern="0" spc="561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。比例系数</a:t>
            </a:r>
            <a:r>
              <a:rPr lang="zh-CN" altLang="en-US" sz="2410" i="1" kern="0" dirty="0" smtClean="0">
                <a:solidFill>
                  <a:srgbClr val="000000"/>
                </a:solidFill>
                <a:latin typeface="Times New Roman" panose="02020603050405020304" pitchFamily="65" charset="-122"/>
                <a:ea typeface="华文细黑" panose="02010600040101010101" pitchFamily="65" charset="-122"/>
              </a:rPr>
              <a:t>k</a:t>
            </a:r>
            <a:r>
              <a:rPr lang="zh-CN" altLang="en-US" sz="2410" kern="0" dirty="0" smtClean="0">
                <a:solidFill>
                  <a:srgbClr val="000000"/>
                </a:solidFill>
                <a:latin typeface="Times New Roman" panose="02020603050405020304" pitchFamily="65" charset="-122"/>
                <a:ea typeface="华文细黑" panose="02010600040101010101" pitchFamily="65" charset="-122"/>
              </a:rPr>
              <a:t>的单位是(　    )</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A.kg·m/(s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　　　    B.kg·m/(s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C.kg·m</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·A)　　　    D.kg·m</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4" name="对象 3"/>
          <p:cNvGraphicFramePr>
            <a:graphicFrameLocks noChangeAspect="1"/>
          </p:cNvGraphicFramePr>
          <p:nvPr/>
        </p:nvGraphicFramePr>
        <p:xfrm>
          <a:off x="3607192" y="1836093"/>
          <a:ext cx="1104899" cy="657224"/>
        </p:xfrm>
        <a:graphic>
          <a:graphicData uri="http://schemas.openxmlformats.org/presentationml/2006/ole">
            <mc:AlternateContent xmlns:mc="http://schemas.openxmlformats.org/markup-compatibility/2006">
              <mc:Choice xmlns:v="urn:schemas-microsoft-com:vml" Requires="v">
                <p:oleObj spid="_x0000_s5121" name="Equation" r:id="rId1" imgW="29260800" imgH="17373600" progId="Equation.DSMT4">
                  <p:embed/>
                </p:oleObj>
              </mc:Choice>
              <mc:Fallback>
                <p:oleObj name="Equation" r:id="rId1" imgW="29260800" imgH="17373600" progId="Equation.DSMT4">
                  <p:embed/>
                  <p:pic>
                    <p:nvPicPr>
                      <p:cNvPr id="0" name="图片 5120"/>
                      <p:cNvPicPr>
                        <a:picLocks noChangeAspect="1"/>
                      </p:cNvPicPr>
                      <p:nvPr/>
                    </p:nvPicPr>
                    <p:blipFill>
                      <a:blip r:embed="rId2"/>
                      <a:stretch>
                        <a:fillRect/>
                      </a:stretch>
                    </p:blipFill>
                    <p:spPr>
                      <a:xfrm>
                        <a:off x="3607192" y="1836093"/>
                        <a:ext cx="1104899" cy="657224"/>
                      </a:xfrm>
                      <a:prstGeom prst="rect">
                        <a:avLst/>
                      </a:prstGeom>
                      <a:noFill/>
                      <a:ln w="9525">
                        <a:noFill/>
                      </a:ln>
                    </p:spPr>
                  </p:pic>
                </p:oleObj>
              </mc:Fallback>
            </mc:AlternateContent>
          </a:graphicData>
        </a:graphic>
      </p:graphicFrame>
      <p:sp>
        <p:nvSpPr>
          <p:cNvPr id="5" name="文本框 8"/>
          <p:cNvSpPr txBox="1"/>
          <p:nvPr/>
        </p:nvSpPr>
        <p:spPr>
          <a:xfrm>
            <a:off x="7812286" y="1980109"/>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a:t>
            </a:r>
            <a:endParaRPr lang="zh-CN" altLang="en-US" sz="2400" dirty="0">
              <a:solidFill>
                <a:srgbClr val="C00000"/>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468000" y="3924325"/>
            <a:ext cx="11831400" cy="1584230"/>
            <a:chOff x="468000" y="467941"/>
            <a:chExt cx="11831400" cy="1584230"/>
          </a:xfrm>
        </p:grpSpPr>
        <p:sp>
          <p:nvSpPr>
            <p:cNvPr id="7" name="TextBox 2"/>
            <p:cNvSpPr txBox="1"/>
            <p:nvPr/>
          </p:nvSpPr>
          <p:spPr>
            <a:xfrm>
              <a:off x="468000" y="467941"/>
              <a:ext cx="11831400" cy="153901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由相互作用力的表达式可知</a:t>
              </a:r>
              <a:r>
                <a:rPr lang="zh-CN" altLang="en-US" sz="2410" i="1" kern="0" dirty="0" smtClean="0">
                  <a:solidFill>
                    <a:srgbClr val="000000"/>
                  </a:solidFill>
                  <a:latin typeface="Times New Roman" panose="02020603050405020304" pitchFamily="65" charset="-122"/>
                  <a:ea typeface="楷体_GB2312" pitchFamily="65" charset="-122"/>
                </a:rPr>
                <a:t>k</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450" kern="0" spc="525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,则</a:t>
              </a:r>
              <a:r>
                <a:rPr lang="zh-CN" altLang="en-US" sz="2410" i="1" kern="0" dirty="0" smtClean="0">
                  <a:solidFill>
                    <a:srgbClr val="000000"/>
                  </a:solidFill>
                  <a:latin typeface="Times New Roman" panose="02020603050405020304" pitchFamily="65" charset="-122"/>
                  <a:ea typeface="楷体_GB2312" pitchFamily="65" charset="-122"/>
                </a:rPr>
                <a:t>k</a:t>
              </a:r>
              <a:r>
                <a:rPr lang="zh-CN" altLang="en-US" sz="2410" kern="0" dirty="0" smtClean="0">
                  <a:solidFill>
                    <a:srgbClr val="000000"/>
                  </a:solidFill>
                  <a:latin typeface="Times New Roman" panose="02020603050405020304" pitchFamily="65" charset="-122"/>
                  <a:ea typeface="楷体_GB2312" pitchFamily="65" charset="-122"/>
                </a:rPr>
                <a:t>的单位为</a:t>
              </a:r>
              <a:r>
                <a:rPr lang="zh-CN" altLang="en-US" sz="3145" kern="0" spc="3678"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,即</a:t>
              </a:r>
              <a:r>
                <a:rPr lang="zh-CN" altLang="en-US" sz="2975" kern="0" spc="10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,由</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a:t>
              </a:r>
              <a:endParaRPr lang="zh-CN" altLang="en-US" dirty="0"/>
            </a:p>
            <a:p>
              <a:pPr marL="0" indent="0" eaLnBrk="0" latinLnBrk="1" hangingPunct="0">
                <a:lnSpc>
                  <a:spcPct val="150000"/>
                </a:lnSpc>
                <a:spcBef>
                  <a:spcPts val="35"/>
                </a:spcBef>
                <a:buNone/>
              </a:pPr>
              <a:r>
                <a:rPr lang="zh-CN" altLang="en-US" sz="2410" kern="0" dirty="0" smtClean="0">
                  <a:solidFill>
                    <a:srgbClr val="000000"/>
                  </a:solidFill>
                  <a:latin typeface="Times New Roman" panose="02020603050405020304" pitchFamily="65" charset="-122"/>
                  <a:ea typeface="楷体_GB2312" pitchFamily="65" charset="-122"/>
                </a:rPr>
                <a:t>可知,1</a:t>
              </a:r>
              <a:r>
                <a:rPr lang="zh-CN" altLang="en-US" sz="3045" kern="0" spc="3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=1</a:t>
              </a:r>
              <a:r>
                <a:rPr lang="zh-CN" altLang="en-US" sz="3220" kern="0" spc="548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=1 kg·m/(s</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),即</a:t>
              </a:r>
              <a:r>
                <a:rPr lang="zh-CN" altLang="en-US" sz="2410" i="1" kern="0" dirty="0" smtClean="0">
                  <a:solidFill>
                    <a:srgbClr val="000000"/>
                  </a:solidFill>
                  <a:latin typeface="Times New Roman" panose="02020603050405020304" pitchFamily="65" charset="-122"/>
                  <a:ea typeface="楷体_GB2312" pitchFamily="65" charset="-122"/>
                </a:rPr>
                <a:t>k</a:t>
              </a:r>
              <a:r>
                <a:rPr lang="zh-CN" altLang="en-US" sz="2410" kern="0" dirty="0" smtClean="0">
                  <a:solidFill>
                    <a:srgbClr val="000000"/>
                  </a:solidFill>
                  <a:latin typeface="Times New Roman" panose="02020603050405020304" pitchFamily="65" charset="-122"/>
                  <a:ea typeface="楷体_GB2312" pitchFamily="65" charset="-122"/>
                </a:rPr>
                <a:t>的单位为kg·m/(s</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),B正确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8" name="对象 7"/>
            <p:cNvGraphicFramePr>
              <a:graphicFrameLocks noChangeAspect="1"/>
            </p:cNvGraphicFramePr>
            <p:nvPr/>
          </p:nvGraphicFramePr>
          <p:xfrm>
            <a:off x="5344964" y="603179"/>
            <a:ext cx="1104899" cy="761999"/>
          </p:xfrm>
          <a:graphic>
            <a:graphicData uri="http://schemas.openxmlformats.org/presentationml/2006/ole">
              <mc:AlternateContent xmlns:mc="http://schemas.openxmlformats.org/markup-compatibility/2006">
                <mc:Choice xmlns:v="urn:schemas-microsoft-com:vml" Requires="v">
                  <p:oleObj spid="_x0000_s5122" name="Equation" r:id="rId3" imgW="29260800" imgH="20116800" progId="Equation.DSMT4">
                    <p:embed/>
                  </p:oleObj>
                </mc:Choice>
                <mc:Fallback>
                  <p:oleObj name="Equation" r:id="rId3" imgW="29260800" imgH="20116800" progId="Equation.DSMT4">
                    <p:embed/>
                    <p:pic>
                      <p:nvPicPr>
                        <p:cNvPr id="0" name="图片 5121"/>
                        <p:cNvPicPr>
                          <a:picLocks noChangeAspect="1"/>
                        </p:cNvPicPr>
                        <p:nvPr/>
                      </p:nvPicPr>
                      <p:blipFill>
                        <a:blip r:embed="rId4"/>
                        <a:stretch>
                          <a:fillRect/>
                        </a:stretch>
                      </p:blipFill>
                      <p:spPr>
                        <a:xfrm>
                          <a:off x="5344964" y="603179"/>
                          <a:ext cx="1104899" cy="76199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8191004" y="593356"/>
            <a:ext cx="866775" cy="695325"/>
          </p:xfrm>
          <a:graphic>
            <a:graphicData uri="http://schemas.openxmlformats.org/presentationml/2006/ole">
              <mc:AlternateContent xmlns:mc="http://schemas.openxmlformats.org/markup-compatibility/2006">
                <mc:Choice xmlns:v="urn:schemas-microsoft-com:vml" Requires="v">
                  <p:oleObj spid="_x0000_s5123" name="Equation" r:id="rId5" imgW="22860000" imgH="18288000" progId="Equation.DSMT4">
                    <p:embed/>
                  </p:oleObj>
                </mc:Choice>
                <mc:Fallback>
                  <p:oleObj name="Equation" r:id="rId5" imgW="22860000" imgH="18288000" progId="Equation.DSMT4">
                    <p:embed/>
                    <p:pic>
                      <p:nvPicPr>
                        <p:cNvPr id="0" name="图片 5122"/>
                        <p:cNvPicPr>
                          <a:picLocks noChangeAspect="1"/>
                        </p:cNvPicPr>
                        <p:nvPr/>
                      </p:nvPicPr>
                      <p:blipFill>
                        <a:blip r:embed="rId6"/>
                        <a:stretch>
                          <a:fillRect/>
                        </a:stretch>
                      </p:blipFill>
                      <p:spPr>
                        <a:xfrm>
                          <a:off x="8191004" y="593356"/>
                          <a:ext cx="866775" cy="6953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9440279" y="631196"/>
            <a:ext cx="390524" cy="657224"/>
          </p:xfrm>
          <a:graphic>
            <a:graphicData uri="http://schemas.openxmlformats.org/presentationml/2006/ole">
              <mc:AlternateContent xmlns:mc="http://schemas.openxmlformats.org/markup-compatibility/2006">
                <mc:Choice xmlns:v="urn:schemas-microsoft-com:vml" Requires="v">
                  <p:oleObj spid="_x0000_s5124" name="Equation" r:id="rId7" imgW="10363200" imgH="17373600" progId="Equation.DSMT4">
                    <p:embed/>
                  </p:oleObj>
                </mc:Choice>
                <mc:Fallback>
                  <p:oleObj name="Equation" r:id="rId7" imgW="10363200" imgH="17373600" progId="Equation.DSMT4">
                    <p:embed/>
                    <p:pic>
                      <p:nvPicPr>
                        <p:cNvPr id="0" name="图片 5123"/>
                        <p:cNvPicPr>
                          <a:picLocks noChangeAspect="1"/>
                        </p:cNvPicPr>
                        <p:nvPr/>
                      </p:nvPicPr>
                      <p:blipFill>
                        <a:blip r:embed="rId8"/>
                        <a:stretch>
                          <a:fillRect/>
                        </a:stretch>
                      </p:blipFill>
                      <p:spPr>
                        <a:xfrm>
                          <a:off x="9440279" y="631196"/>
                          <a:ext cx="390524" cy="657224"/>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1309500" y="1394685"/>
            <a:ext cx="390524" cy="657224"/>
          </p:xfrm>
          <a:graphic>
            <a:graphicData uri="http://schemas.openxmlformats.org/presentationml/2006/ole">
              <mc:AlternateContent xmlns:mc="http://schemas.openxmlformats.org/markup-compatibility/2006">
                <mc:Choice xmlns:v="urn:schemas-microsoft-com:vml" Requires="v">
                  <p:oleObj spid="_x0000_s5125" name="Equation" r:id="rId9" imgW="10363200" imgH="17373600" progId="Equation.DSMT4">
                    <p:embed/>
                  </p:oleObj>
                </mc:Choice>
                <mc:Fallback>
                  <p:oleObj name="Equation" r:id="rId9" imgW="10363200" imgH="17373600" progId="Equation.DSMT4">
                    <p:embed/>
                    <p:pic>
                      <p:nvPicPr>
                        <p:cNvPr id="0" name="图片 5124"/>
                        <p:cNvPicPr>
                          <a:picLocks noChangeAspect="1"/>
                        </p:cNvPicPr>
                        <p:nvPr/>
                      </p:nvPicPr>
                      <p:blipFill>
                        <a:blip r:embed="rId10"/>
                        <a:stretch>
                          <a:fillRect/>
                        </a:stretch>
                      </p:blipFill>
                      <p:spPr>
                        <a:xfrm>
                          <a:off x="1309500" y="1394685"/>
                          <a:ext cx="390524" cy="657224"/>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2025598" y="1356846"/>
            <a:ext cx="1104899" cy="695325"/>
          </p:xfrm>
          <a:graphic>
            <a:graphicData uri="http://schemas.openxmlformats.org/presentationml/2006/ole">
              <mc:AlternateContent xmlns:mc="http://schemas.openxmlformats.org/markup-compatibility/2006">
                <mc:Choice xmlns:v="urn:schemas-microsoft-com:vml" Requires="v">
                  <p:oleObj spid="_x0000_s5126" name="Equation" r:id="rId11" imgW="29260800" imgH="18288000" progId="Equation.DSMT4">
                    <p:embed/>
                  </p:oleObj>
                </mc:Choice>
                <mc:Fallback>
                  <p:oleObj name="Equation" r:id="rId11" imgW="29260800" imgH="18288000" progId="Equation.DSMT4">
                    <p:embed/>
                    <p:pic>
                      <p:nvPicPr>
                        <p:cNvPr id="0" name="图片 5125"/>
                        <p:cNvPicPr>
                          <a:picLocks noChangeAspect="1"/>
                        </p:cNvPicPr>
                        <p:nvPr/>
                      </p:nvPicPr>
                      <p:blipFill>
                        <a:blip r:embed="rId12"/>
                        <a:stretch>
                          <a:fillRect/>
                        </a:stretch>
                      </p:blipFill>
                      <p:spPr>
                        <a:xfrm>
                          <a:off x="2025598" y="1356846"/>
                          <a:ext cx="1104899" cy="695325"/>
                        </a:xfrm>
                        <a:prstGeom prst="rect">
                          <a:avLst/>
                        </a:prstGeom>
                        <a:noFill/>
                        <a:ln w="9525">
                          <a:noFill/>
                        </a:ln>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smtClean="0">
                <a:solidFill>
                  <a:schemeClr val="bg1"/>
                </a:solidFill>
                <a:latin typeface="微软雅黑" panose="020B0503020204020204" pitchFamily="34" charset="-122"/>
                <a:ea typeface="微软雅黑" panose="020B0503020204020204" pitchFamily="34" charset="-122"/>
              </a:rPr>
              <a:t>第</a:t>
            </a:r>
            <a:r>
              <a:rPr lang="en-US" altLang="zh-CN" sz="5000" b="1" dirty="0" smtClean="0">
                <a:solidFill>
                  <a:schemeClr val="bg1"/>
                </a:solidFill>
                <a:latin typeface="微软雅黑" panose="020B0503020204020204" pitchFamily="34" charset="-122"/>
                <a:ea typeface="微软雅黑" panose="020B0503020204020204" pitchFamily="34" charset="-122"/>
              </a:rPr>
              <a:t>2</a:t>
            </a:r>
            <a:r>
              <a:rPr lang="zh-CN" altLang="en-US" sz="5000" b="1" dirty="0" smtClean="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469801"/>
            <a:ext cx="6172034" cy="861570"/>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牛顿第二定律的应用</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63633" y="980465"/>
            <a:ext cx="2209075" cy="706084"/>
          </a:xfrm>
          <a:prstGeom prst="rect">
            <a:avLst/>
          </a:prstGeom>
          <a:noFill/>
        </p:spPr>
        <p:txBody>
          <a:bodyPr wrap="square" lIns="91239" tIns="45619" rIns="91239" bIns="45619" rtlCol="0">
            <a:spAutoFit/>
          </a:bodyPr>
          <a:lstStyle/>
          <a:p>
            <a:r>
              <a:rPr lang="zh-CN" altLang="en-US" sz="4000" b="1" dirty="0">
                <a:solidFill>
                  <a:srgbClr val="DE0000"/>
                </a:solidFill>
                <a:latin typeface="微软雅黑" panose="020B0503020204020204" pitchFamily="34" charset="-122"/>
                <a:ea typeface="微软雅黑" panose="020B0503020204020204" pitchFamily="34" charset="-122"/>
              </a:rPr>
              <a:t>目 录</a:t>
            </a:r>
            <a:endParaRPr lang="zh-CN" altLang="en-US" sz="4000" b="1" dirty="0">
              <a:solidFill>
                <a:srgbClr val="DE00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819080" y="943422"/>
            <a:ext cx="6585476" cy="3416116"/>
          </a:xfrm>
          <a:prstGeom prst="rect">
            <a:avLst/>
          </a:prstGeom>
          <a:noFill/>
        </p:spPr>
        <p:txBody>
          <a:bodyPr wrap="square" lIns="91239" tIns="45619" rIns="91239" bIns="45619"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hlinkClick r:id="rId1" action="ppaction://hlinksldjump"/>
              </a:rPr>
              <a:t>第</a:t>
            </a:r>
            <a:r>
              <a:rPr lang="en-US" altLang="zh-CN" dirty="0" smtClean="0">
                <a:latin typeface="微软雅黑" panose="020B0503020204020204" pitchFamily="34" charset="-122"/>
                <a:ea typeface="微软雅黑" panose="020B0503020204020204" pitchFamily="34" charset="-122"/>
                <a:hlinkClick r:id="rId1" action="ppaction://hlinksldjump"/>
              </a:rPr>
              <a:t>1</a:t>
            </a:r>
            <a:r>
              <a:rPr lang="zh-CN" altLang="en-US" dirty="0" smtClean="0">
                <a:latin typeface="微软雅黑" panose="020B0503020204020204" pitchFamily="34" charset="-122"/>
                <a:ea typeface="微软雅黑" panose="020B0503020204020204" pitchFamily="34" charset="-122"/>
                <a:hlinkClick r:id="rId1" action="ppaction://hlinksldjump"/>
              </a:rPr>
              <a:t>节  </a:t>
            </a:r>
            <a:r>
              <a:rPr lang="zh-CN" altLang="en-US" dirty="0" smtClean="0">
                <a:latin typeface="微软雅黑" panose="020B0503020204020204" pitchFamily="34" charset="-122"/>
                <a:ea typeface="微软雅黑" panose="020B0503020204020204" pitchFamily="34" charset="-122"/>
                <a:hlinkClick r:id="rId1" action="ppaction://hlinksldjump"/>
              </a:rPr>
              <a:t>牛顿第一定律</a:t>
            </a:r>
            <a:r>
              <a:rPr lang="zh-CN" altLang="en-US" dirty="0" smtClean="0">
                <a:latin typeface="微软雅黑" panose="020B0503020204020204" pitchFamily="34" charset="-122"/>
                <a:ea typeface="微软雅黑" panose="020B0503020204020204" pitchFamily="34" charset="-122"/>
                <a:hlinkClick r:id="rId1" action="ppaction://hlinksldjump"/>
              </a:rPr>
              <a:t>　牛顿第二定律</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2" action="ppaction://hlinksldjump"/>
              </a:rPr>
              <a:t>考点</a:t>
            </a:r>
            <a:r>
              <a:rPr lang="en-US" altLang="zh-CN" dirty="0" smtClean="0">
                <a:latin typeface="楷体" panose="02010609060101010101" pitchFamily="49" charset="-122"/>
                <a:ea typeface="楷体" panose="02010609060101010101" pitchFamily="49" charset="-122"/>
                <a:hlinkClick r:id="rId2" action="ppaction://hlinksldjump"/>
              </a:rPr>
              <a:t>1 </a:t>
            </a:r>
            <a:r>
              <a:rPr lang="zh-CN" altLang="en-US" dirty="0" smtClean="0">
                <a:latin typeface="楷体" panose="02010609060101010101" pitchFamily="49" charset="-122"/>
                <a:ea typeface="楷体" panose="02010609060101010101" pitchFamily="49" charset="-122"/>
                <a:hlinkClick r:id="rId2" action="ppaction://hlinksldjump"/>
              </a:rPr>
              <a:t>牛顿第一定律</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3" action="ppaction://hlinksldjump"/>
              </a:rPr>
              <a:t>考点</a:t>
            </a:r>
            <a:r>
              <a:rPr lang="en-US" altLang="zh-CN" dirty="0" smtClean="0">
                <a:latin typeface="楷体" panose="02010609060101010101" pitchFamily="49" charset="-122"/>
                <a:ea typeface="楷体" panose="02010609060101010101" pitchFamily="49" charset="-122"/>
                <a:hlinkClick r:id="rId3" action="ppaction://hlinksldjump"/>
              </a:rPr>
              <a:t>2 </a:t>
            </a:r>
            <a:r>
              <a:rPr lang="zh-CN" altLang="en-US" dirty="0" smtClean="0">
                <a:latin typeface="楷体" panose="02010609060101010101" pitchFamily="49" charset="-122"/>
                <a:ea typeface="楷体" panose="02010609060101010101" pitchFamily="49" charset="-122"/>
                <a:hlinkClick r:id="rId3" action="ppaction://hlinksldjump"/>
              </a:rPr>
              <a:t>牛顿第二定律</a:t>
            </a:r>
            <a:endParaRPr lang="en-US" altLang="zh-CN" dirty="0" smtClean="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4" action="ppaction://hlinksldjump"/>
              </a:rPr>
              <a:t>考点</a:t>
            </a:r>
            <a:r>
              <a:rPr lang="en-US" altLang="zh-CN" dirty="0" smtClean="0">
                <a:latin typeface="楷体" panose="02010609060101010101" pitchFamily="49" charset="-122"/>
                <a:ea typeface="楷体" panose="02010609060101010101" pitchFamily="49" charset="-122"/>
                <a:hlinkClick r:id="rId4" action="ppaction://hlinksldjump"/>
              </a:rPr>
              <a:t>3 </a:t>
            </a:r>
            <a:r>
              <a:rPr lang="zh-CN" altLang="en-US" dirty="0" smtClean="0">
                <a:latin typeface="楷体" panose="02010609060101010101" pitchFamily="49" charset="-122"/>
                <a:ea typeface="楷体" panose="02010609060101010101" pitchFamily="49" charset="-122"/>
                <a:hlinkClick r:id="rId4" action="ppaction://hlinksldjump"/>
              </a:rPr>
              <a:t>力学单位制</a:t>
            </a:r>
            <a:endParaRPr lang="en-US" altLang="zh-CN" dirty="0" smtClean="0">
              <a:latin typeface="楷体" panose="02010609060101010101" pitchFamily="49" charset="-122"/>
              <a:ea typeface="楷体" panose="02010609060101010101" pitchFamily="49" charset="-122"/>
            </a:endParaRPr>
          </a:p>
          <a:p>
            <a:pPr>
              <a:lnSpc>
                <a:spcPct val="150000"/>
              </a:lnSpc>
            </a:pPr>
            <a:r>
              <a:rPr lang="zh-CN" altLang="en-US" dirty="0" smtClean="0">
                <a:latin typeface="微软雅黑" panose="020B0503020204020204" pitchFamily="34" charset="-122"/>
                <a:ea typeface="微软雅黑" panose="020B0503020204020204" pitchFamily="34" charset="-122"/>
                <a:hlinkClick r:id="rId5" action="ppaction://hlinksldjump"/>
              </a:rPr>
              <a:t>第</a:t>
            </a:r>
            <a:r>
              <a:rPr lang="en-US" altLang="zh-CN" dirty="0" smtClean="0">
                <a:latin typeface="微软雅黑" panose="020B0503020204020204" pitchFamily="34" charset="-122"/>
                <a:ea typeface="微软雅黑" panose="020B0503020204020204" pitchFamily="34" charset="-122"/>
                <a:hlinkClick r:id="rId5" action="ppaction://hlinksldjump"/>
              </a:rPr>
              <a:t>2</a:t>
            </a:r>
            <a:r>
              <a:rPr lang="zh-CN" altLang="en-US" dirty="0" smtClean="0">
                <a:latin typeface="微软雅黑" panose="020B0503020204020204" pitchFamily="34" charset="-122"/>
                <a:ea typeface="微软雅黑" panose="020B0503020204020204" pitchFamily="34" charset="-122"/>
                <a:hlinkClick r:id="rId5" action="ppaction://hlinksldjump"/>
              </a:rPr>
              <a:t>节  </a:t>
            </a:r>
            <a:r>
              <a:rPr lang="zh-CN" altLang="en-US" dirty="0" smtClean="0">
                <a:latin typeface="微软雅黑" panose="020B0503020204020204" pitchFamily="34" charset="-122"/>
                <a:ea typeface="微软雅黑" panose="020B0503020204020204" pitchFamily="34" charset="-122"/>
                <a:hlinkClick r:id="rId5" action="ppaction://hlinksldjump"/>
              </a:rPr>
              <a:t>牛顿第二定律</a:t>
            </a:r>
            <a:r>
              <a:rPr lang="zh-CN" altLang="en-US" dirty="0" smtClean="0">
                <a:latin typeface="微软雅黑" panose="020B0503020204020204" pitchFamily="34" charset="-122"/>
                <a:ea typeface="微软雅黑" panose="020B0503020204020204" pitchFamily="34" charset="-122"/>
                <a:hlinkClick r:id="rId5" action="ppaction://hlinksldjump"/>
              </a:rPr>
              <a:t>的应用</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6" action="ppaction://hlinksldjump"/>
              </a:rPr>
              <a:t>考点</a:t>
            </a:r>
            <a:r>
              <a:rPr lang="en-US" altLang="zh-CN" dirty="0" smtClean="0">
                <a:latin typeface="楷体" panose="02010609060101010101" pitchFamily="49" charset="-122"/>
                <a:ea typeface="楷体" panose="02010609060101010101" pitchFamily="49" charset="-122"/>
                <a:hlinkClick r:id="rId6" action="ppaction://hlinksldjump"/>
              </a:rPr>
              <a:t>1 </a:t>
            </a:r>
            <a:r>
              <a:rPr lang="zh-CN" altLang="en-US" dirty="0" smtClean="0">
                <a:latin typeface="楷体" panose="02010609060101010101" pitchFamily="49" charset="-122"/>
                <a:ea typeface="楷体" panose="02010609060101010101" pitchFamily="49" charset="-122"/>
                <a:hlinkClick r:id="rId6" action="ppaction://hlinksldjump"/>
              </a:rPr>
              <a:t>动力学中的两类基本问题</a:t>
            </a:r>
            <a:endParaRPr lang="en-US" altLang="zh-CN" dirty="0" smtClean="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7" action="ppaction://hlinksldjump"/>
              </a:rPr>
              <a:t>考点</a:t>
            </a:r>
            <a:r>
              <a:rPr lang="en-US" altLang="zh-CN" dirty="0" smtClean="0">
                <a:latin typeface="楷体" panose="02010609060101010101" pitchFamily="49" charset="-122"/>
                <a:ea typeface="楷体" panose="02010609060101010101" pitchFamily="49" charset="-122"/>
                <a:hlinkClick r:id="rId7" action="ppaction://hlinksldjump"/>
              </a:rPr>
              <a:t>2 </a:t>
            </a:r>
            <a:r>
              <a:rPr lang="zh-CN" altLang="en-US" dirty="0" smtClean="0">
                <a:latin typeface="楷体" panose="02010609060101010101" pitchFamily="49" charset="-122"/>
                <a:ea typeface="楷体" panose="02010609060101010101" pitchFamily="49" charset="-122"/>
                <a:hlinkClick r:id="rId7" action="ppaction://hlinksldjump"/>
              </a:rPr>
              <a:t>动力学中的图像问题</a:t>
            </a:r>
            <a:endParaRPr lang="en-US" altLang="zh-CN" dirty="0" smtClean="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8" action="ppaction://hlinksldjump"/>
              </a:rPr>
              <a:t>考点</a:t>
            </a:r>
            <a:r>
              <a:rPr lang="en-US" altLang="zh-CN" dirty="0" smtClean="0">
                <a:latin typeface="楷体" panose="02010609060101010101" pitchFamily="49" charset="-122"/>
                <a:ea typeface="楷体" panose="02010609060101010101" pitchFamily="49" charset="-122"/>
                <a:hlinkClick r:id="rId8" action="ppaction://hlinksldjump"/>
              </a:rPr>
              <a:t>3 </a:t>
            </a:r>
            <a:r>
              <a:rPr lang="zh-CN" altLang="en-US" dirty="0" smtClean="0">
                <a:latin typeface="楷体" panose="02010609060101010101" pitchFamily="49" charset="-122"/>
                <a:ea typeface="楷体" panose="02010609060101010101" pitchFamily="49" charset="-122"/>
                <a:hlinkClick r:id="rId8" action="ppaction://hlinksldjump"/>
              </a:rPr>
              <a:t>超重和失重问题</a:t>
            </a:r>
            <a:endParaRPr lang="en-US" altLang="zh-CN"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9" cstate="print"/>
          <a:stretch>
            <a:fillRect/>
          </a:stretch>
        </p:blipFill>
        <p:spPr>
          <a:xfrm>
            <a:off x="3637744" y="1142465"/>
            <a:ext cx="170796" cy="167112"/>
          </a:xfrm>
          <a:prstGeom prst="rect">
            <a:avLst/>
          </a:prstGeom>
        </p:spPr>
      </p:pic>
      <p:cxnSp>
        <p:nvCxnSpPr>
          <p:cNvPr id="23" name="直接连接符 22"/>
          <p:cNvCxnSpPr/>
          <p:nvPr/>
        </p:nvCxnSpPr>
        <p:spPr>
          <a:xfrm>
            <a:off x="3192104" y="1096122"/>
            <a:ext cx="36813" cy="4919208"/>
          </a:xfrm>
          <a:prstGeom prst="line">
            <a:avLst/>
          </a:prstGeom>
          <a:ln w="9525">
            <a:solidFill>
              <a:srgbClr val="DE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9" cstate="print"/>
          <a:stretch>
            <a:fillRect/>
          </a:stretch>
        </p:blipFill>
        <p:spPr>
          <a:xfrm>
            <a:off x="3637744" y="2379396"/>
            <a:ext cx="170796" cy="167112"/>
          </a:xfrm>
          <a:prstGeom prst="rect">
            <a:avLst/>
          </a:prstGeom>
        </p:spPr>
      </p:pic>
      <p:grpSp>
        <p:nvGrpSpPr>
          <p:cNvPr id="20" name="组合 19"/>
          <p:cNvGrpSpPr/>
          <p:nvPr/>
        </p:nvGrpSpPr>
        <p:grpSpPr>
          <a:xfrm>
            <a:off x="3576793" y="4356373"/>
            <a:ext cx="6761844" cy="369332"/>
            <a:chOff x="3576793" y="3614205"/>
            <a:chExt cx="6761844" cy="369332"/>
          </a:xfrm>
        </p:grpSpPr>
        <p:sp>
          <p:nvSpPr>
            <p:cNvPr id="22" name="矩形: 圆角 3"/>
            <p:cNvSpPr/>
            <p:nvPr/>
          </p:nvSpPr>
          <p:spPr>
            <a:xfrm>
              <a:off x="3627513" y="3650664"/>
              <a:ext cx="900000"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25" name="组合 37"/>
            <p:cNvGrpSpPr/>
            <p:nvPr/>
          </p:nvGrpSpPr>
          <p:grpSpPr>
            <a:xfrm>
              <a:off x="3576793" y="3614205"/>
              <a:ext cx="6761844" cy="369332"/>
              <a:chOff x="3576793" y="3614205"/>
              <a:chExt cx="6761844" cy="369332"/>
            </a:xfrm>
          </p:grpSpPr>
          <p:sp>
            <p:nvSpPr>
              <p:cNvPr id="28" name="文本框 4"/>
              <p:cNvSpPr txBox="1"/>
              <p:nvPr/>
            </p:nvSpPr>
            <p:spPr>
              <a:xfrm>
                <a:off x="3576793" y="3614205"/>
                <a:ext cx="1139149"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微</a:t>
                </a:r>
                <a:r>
                  <a:rPr lang="zh-CN" altLang="en-US" dirty="0" smtClean="0">
                    <a:solidFill>
                      <a:schemeClr val="bg1"/>
                    </a:solidFill>
                    <a:latin typeface="微软雅黑" panose="020B0503020204020204" pitchFamily="34" charset="-122"/>
                    <a:ea typeface="微软雅黑" panose="020B0503020204020204" pitchFamily="34" charset="-122"/>
                  </a:rPr>
                  <a:t>专题</a:t>
                </a:r>
                <a:r>
                  <a:rPr lang="en-US" altLang="zh-CN" dirty="0" smtClean="0">
                    <a:solidFill>
                      <a:schemeClr val="bg1"/>
                    </a:solidFill>
                    <a:latin typeface="微软雅黑" panose="020B0503020204020204" pitchFamily="34" charset="-122"/>
                    <a:ea typeface="微软雅黑" panose="020B0503020204020204" pitchFamily="34" charset="-122"/>
                  </a:rPr>
                  <a:t>4</a:t>
                </a:r>
                <a:endParaRPr lang="zh-CN" altLang="en-US" dirty="0"/>
              </a:p>
            </p:txBody>
          </p:sp>
          <p:sp>
            <p:nvSpPr>
              <p:cNvPr id="30" name="文本框 4"/>
              <p:cNvSpPr txBox="1"/>
              <p:nvPr/>
            </p:nvSpPr>
            <p:spPr>
              <a:xfrm>
                <a:off x="4590976" y="3614205"/>
                <a:ext cx="5747661"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hlinkClick r:id="rId10" action="ppaction://hlinksldjump"/>
                  </a:rPr>
                  <a:t>牛顿第二定律的综合应用</a:t>
                </a:r>
                <a:endParaRPr lang="zh-CN" altLang="en-US" dirty="0"/>
              </a:p>
            </p:txBody>
          </p:sp>
        </p:grpSp>
      </p:grpSp>
      <p:grpSp>
        <p:nvGrpSpPr>
          <p:cNvPr id="33" name="组合 32"/>
          <p:cNvGrpSpPr/>
          <p:nvPr/>
        </p:nvGrpSpPr>
        <p:grpSpPr>
          <a:xfrm>
            <a:off x="3576793" y="4804048"/>
            <a:ext cx="6761844" cy="369332"/>
            <a:chOff x="3576793" y="3614205"/>
            <a:chExt cx="6761844" cy="369332"/>
          </a:xfrm>
        </p:grpSpPr>
        <p:sp>
          <p:nvSpPr>
            <p:cNvPr id="34" name="矩形: 圆角 3"/>
            <p:cNvSpPr/>
            <p:nvPr/>
          </p:nvSpPr>
          <p:spPr>
            <a:xfrm>
              <a:off x="3627513" y="3650664"/>
              <a:ext cx="900000"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35" name="组合 37"/>
            <p:cNvGrpSpPr/>
            <p:nvPr/>
          </p:nvGrpSpPr>
          <p:grpSpPr>
            <a:xfrm>
              <a:off x="3576793" y="3614205"/>
              <a:ext cx="6761844" cy="369332"/>
              <a:chOff x="3576793" y="3614205"/>
              <a:chExt cx="6761844" cy="369332"/>
            </a:xfrm>
          </p:grpSpPr>
          <p:sp>
            <p:nvSpPr>
              <p:cNvPr id="36" name="文本框 4"/>
              <p:cNvSpPr txBox="1"/>
              <p:nvPr/>
            </p:nvSpPr>
            <p:spPr>
              <a:xfrm>
                <a:off x="3576793" y="3614205"/>
                <a:ext cx="1139149"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微</a:t>
                </a:r>
                <a:r>
                  <a:rPr lang="zh-CN" altLang="en-US" dirty="0" smtClean="0">
                    <a:solidFill>
                      <a:schemeClr val="bg1"/>
                    </a:solidFill>
                    <a:latin typeface="微软雅黑" panose="020B0503020204020204" pitchFamily="34" charset="-122"/>
                    <a:ea typeface="微软雅黑" panose="020B0503020204020204" pitchFamily="34" charset="-122"/>
                  </a:rPr>
                  <a:t>专题</a:t>
                </a:r>
                <a:r>
                  <a:rPr lang="en-US" altLang="zh-CN" dirty="0" smtClean="0">
                    <a:solidFill>
                      <a:schemeClr val="bg1"/>
                    </a:solidFill>
                    <a:latin typeface="微软雅黑" panose="020B0503020204020204" pitchFamily="34" charset="-122"/>
                    <a:ea typeface="微软雅黑" panose="020B0503020204020204" pitchFamily="34" charset="-122"/>
                  </a:rPr>
                  <a:t>5</a:t>
                </a:r>
                <a:endParaRPr lang="zh-CN" altLang="en-US" dirty="0"/>
              </a:p>
            </p:txBody>
          </p:sp>
          <p:sp>
            <p:nvSpPr>
              <p:cNvPr id="37" name="文本框 4"/>
              <p:cNvSpPr txBox="1"/>
              <p:nvPr/>
            </p:nvSpPr>
            <p:spPr>
              <a:xfrm>
                <a:off x="4590976" y="3614205"/>
                <a:ext cx="5747661"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hlinkClick r:id="rId11" action="ppaction://hlinksldjump"/>
                  </a:rPr>
                  <a:t>动力学中的传送带模型</a:t>
                </a:r>
                <a:endParaRPr lang="zh-CN" altLang="en-US" dirty="0"/>
              </a:p>
            </p:txBody>
          </p:sp>
        </p:grpSp>
      </p:grpSp>
      <p:grpSp>
        <p:nvGrpSpPr>
          <p:cNvPr id="38" name="组合 37"/>
          <p:cNvGrpSpPr/>
          <p:nvPr/>
        </p:nvGrpSpPr>
        <p:grpSpPr>
          <a:xfrm>
            <a:off x="3576793" y="5261248"/>
            <a:ext cx="6761844" cy="369332"/>
            <a:chOff x="3576793" y="3614205"/>
            <a:chExt cx="6761844" cy="369332"/>
          </a:xfrm>
        </p:grpSpPr>
        <p:sp>
          <p:nvSpPr>
            <p:cNvPr id="39" name="矩形: 圆角 3"/>
            <p:cNvSpPr/>
            <p:nvPr/>
          </p:nvSpPr>
          <p:spPr>
            <a:xfrm>
              <a:off x="3627513" y="3650664"/>
              <a:ext cx="900000"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40" name="组合 37"/>
            <p:cNvGrpSpPr/>
            <p:nvPr/>
          </p:nvGrpSpPr>
          <p:grpSpPr>
            <a:xfrm>
              <a:off x="3576793" y="3614205"/>
              <a:ext cx="6761844" cy="369332"/>
              <a:chOff x="3576793" y="3614205"/>
              <a:chExt cx="6761844" cy="369332"/>
            </a:xfrm>
          </p:grpSpPr>
          <p:sp>
            <p:nvSpPr>
              <p:cNvPr id="41" name="文本框 4"/>
              <p:cNvSpPr txBox="1"/>
              <p:nvPr/>
            </p:nvSpPr>
            <p:spPr>
              <a:xfrm>
                <a:off x="3576793" y="3614205"/>
                <a:ext cx="1139149"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微</a:t>
                </a:r>
                <a:r>
                  <a:rPr lang="zh-CN" altLang="en-US" dirty="0" smtClean="0">
                    <a:solidFill>
                      <a:schemeClr val="bg1"/>
                    </a:solidFill>
                    <a:latin typeface="微软雅黑" panose="020B0503020204020204" pitchFamily="34" charset="-122"/>
                    <a:ea typeface="微软雅黑" panose="020B0503020204020204" pitchFamily="34" charset="-122"/>
                  </a:rPr>
                  <a:t>专题</a:t>
                </a:r>
                <a:r>
                  <a:rPr lang="en-US" altLang="zh-CN" dirty="0" smtClean="0">
                    <a:solidFill>
                      <a:schemeClr val="bg1"/>
                    </a:solidFill>
                    <a:latin typeface="微软雅黑" panose="020B0503020204020204" pitchFamily="34" charset="-122"/>
                    <a:ea typeface="微软雅黑" panose="020B0503020204020204" pitchFamily="34" charset="-122"/>
                  </a:rPr>
                  <a:t>6</a:t>
                </a:r>
                <a:endParaRPr lang="zh-CN" altLang="en-US" dirty="0"/>
              </a:p>
            </p:txBody>
          </p:sp>
          <p:sp>
            <p:nvSpPr>
              <p:cNvPr id="42" name="文本框 4"/>
              <p:cNvSpPr txBox="1"/>
              <p:nvPr/>
            </p:nvSpPr>
            <p:spPr>
              <a:xfrm>
                <a:off x="4590976" y="3614205"/>
                <a:ext cx="5747661"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hlinkClick r:id="rId12" action="ppaction://hlinksldjump"/>
                  </a:rPr>
                  <a:t>动力学中的滑块－木板模型</a:t>
                </a:r>
                <a:endParaRPr lang="zh-CN" altLang="en-US" dirty="0"/>
              </a:p>
            </p:txBody>
          </p:sp>
        </p:grpSp>
      </p:grpSp>
      <p:sp>
        <p:nvSpPr>
          <p:cNvPr id="43" name="文本框 17"/>
          <p:cNvSpPr txBox="1"/>
          <p:nvPr/>
        </p:nvSpPr>
        <p:spPr>
          <a:xfrm>
            <a:off x="3814387" y="5652517"/>
            <a:ext cx="7770890" cy="458704"/>
          </a:xfrm>
          <a:prstGeom prst="rect">
            <a:avLst/>
          </a:prstGeom>
          <a:noFill/>
        </p:spPr>
        <p:txBody>
          <a:bodyPr wrap="square" lIns="91239" tIns="45619" rIns="91239" bIns="45619"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hlinkClick r:id="rId13" action="ppaction://hlinksldjump"/>
              </a:rPr>
              <a:t>实验</a:t>
            </a:r>
            <a:r>
              <a:rPr lang="en-US" altLang="zh-CN" dirty="0" smtClean="0">
                <a:latin typeface="微软雅黑" panose="020B0503020204020204" pitchFamily="34" charset="-122"/>
                <a:ea typeface="微软雅黑" panose="020B0503020204020204" pitchFamily="34" charset="-122"/>
                <a:hlinkClick r:id="rId13" action="ppaction://hlinksldjump"/>
              </a:rPr>
              <a:t>4  </a:t>
            </a:r>
            <a:r>
              <a:rPr lang="zh-CN" altLang="en-US" dirty="0" smtClean="0">
                <a:latin typeface="微软雅黑" panose="020B0503020204020204" pitchFamily="34" charset="-122"/>
                <a:ea typeface="微软雅黑" panose="020B0503020204020204" pitchFamily="34" charset="-122"/>
                <a:hlinkClick r:id="rId13" action="ppaction://hlinksldjump"/>
              </a:rPr>
              <a:t>探究</a:t>
            </a:r>
            <a:r>
              <a:rPr lang="zh-CN" altLang="en-US" dirty="0" smtClean="0">
                <a:latin typeface="微软雅黑" panose="020B0503020204020204" pitchFamily="34" charset="-122"/>
                <a:ea typeface="微软雅黑" panose="020B0503020204020204" pitchFamily="34" charset="-122"/>
                <a:hlinkClick r:id="rId13" action="ppaction://hlinksldjump"/>
              </a:rPr>
              <a:t>加速度与物体受力、物体质量的关系</a:t>
            </a:r>
            <a:endParaRPr lang="zh-CN" altLang="en-US" dirty="0">
              <a:latin typeface="微软雅黑" panose="020B0503020204020204" pitchFamily="34" charset="-122"/>
              <a:ea typeface="微软雅黑" panose="020B0503020204020204" pitchFamily="34" charset="-122"/>
            </a:endParaRPr>
          </a:p>
        </p:txBody>
      </p:sp>
      <p:pic>
        <p:nvPicPr>
          <p:cNvPr id="44" name="图片 43"/>
          <p:cNvPicPr>
            <a:picLocks noChangeAspect="1"/>
          </p:cNvPicPr>
          <p:nvPr/>
        </p:nvPicPr>
        <p:blipFill>
          <a:blip r:embed="rId9" cstate="print"/>
          <a:stretch>
            <a:fillRect/>
          </a:stretch>
        </p:blipFill>
        <p:spPr>
          <a:xfrm>
            <a:off x="3671007" y="5856869"/>
            <a:ext cx="170796" cy="16711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67941"/>
            <a:ext cx="11831400" cy="290079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kern="0" dirty="0" smtClean="0">
                <a:solidFill>
                  <a:srgbClr val="DE0000"/>
                </a:solidFill>
                <a:latin typeface="微软雅黑" panose="020B0503020204020204" pitchFamily="34" charset="-122"/>
                <a:ea typeface="微软雅黑" panose="020B0503020204020204" pitchFamily="34" charset="-122"/>
              </a:rPr>
              <a:t>考点1　动力学中的两类基本问题</a:t>
            </a:r>
            <a:endParaRPr lang="zh-CN" altLang="en-US" sz="2400" b="1" kern="0"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一、由受力确定运动情况</a:t>
            </a:r>
            <a:endParaRPr lang="zh-CN" altLang="en-US" b="1" dirty="0"/>
          </a:p>
          <a:p>
            <a:pPr marL="0" indent="0" eaLnBrk="0" latinLnBrk="1" hangingPunct="0">
              <a:lnSpc>
                <a:spcPct val="150000"/>
              </a:lnSpc>
              <a:spcBef>
                <a:spcPts val="145"/>
              </a:spcBef>
              <a:buNone/>
            </a:pPr>
            <a:r>
              <a:rPr lang="zh-CN" altLang="en-US" sz="4755" kern="0" spc="60270" dirty="0" smtClean="0">
                <a:solidFill>
                  <a:srgbClr val="000000"/>
                </a:solidFill>
                <a:latin typeface="Times New Roman" panose="02020603050405020304" pitchFamily="65" charset="-122"/>
                <a:ea typeface="微软雅黑" panose="020B0503020204020204" pitchFamily="34" charset="-122"/>
              </a:rPr>
              <a:t> </a:t>
            </a:r>
            <a:endParaRPr lang="zh-CN" altLang="en-US" dirty="0"/>
          </a:p>
          <a:p>
            <a:pPr marL="0" indent="0" eaLnBrk="0" latinLnBrk="1" hangingPunct="0">
              <a:lnSpc>
                <a:spcPct val="150000"/>
              </a:lnSpc>
              <a:spcBef>
                <a:spcPts val="69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二、由运动情况确定受力</a:t>
            </a:r>
            <a:endParaRPr lang="zh-CN" altLang="en-US" b="1" dirty="0"/>
          </a:p>
        </p:txBody>
      </p:sp>
      <p:pic>
        <p:nvPicPr>
          <p:cNvPr id="3" name="图片 3" descr="textimage11.jpeg"/>
          <p:cNvPicPr>
            <a:picLocks noChangeAspect="1"/>
          </p:cNvPicPr>
          <p:nvPr/>
        </p:nvPicPr>
        <p:blipFill>
          <a:blip r:embed="rId1" cstate="print"/>
          <a:stretch>
            <a:fillRect/>
          </a:stretch>
        </p:blipFill>
        <p:spPr>
          <a:xfrm>
            <a:off x="2411686" y="1692077"/>
            <a:ext cx="6548805" cy="906409"/>
          </a:xfrm>
          <a:prstGeom prst="rect">
            <a:avLst/>
          </a:prstGeom>
        </p:spPr>
      </p:pic>
      <p:pic>
        <p:nvPicPr>
          <p:cNvPr id="10" name="图片 3" descr="textimage12.jpeg"/>
          <p:cNvPicPr>
            <a:picLocks noChangeAspect="1"/>
          </p:cNvPicPr>
          <p:nvPr/>
        </p:nvPicPr>
        <p:blipFill>
          <a:blip r:embed="rId2" cstate="print"/>
          <a:stretch>
            <a:fillRect/>
          </a:stretch>
        </p:blipFill>
        <p:spPr>
          <a:xfrm>
            <a:off x="2434680" y="3420269"/>
            <a:ext cx="6291495" cy="93610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6114"/>
          </a:xfrm>
          <a:prstGeom prst="rect">
            <a:avLst/>
          </a:prstGeom>
          <a:noFill/>
        </p:spPr>
        <p:txBody>
          <a:bodyPr wrap="square" lIns="0" tIns="0" rIns="0" bIns="0" rtlCol="0">
            <a:spAutoFit/>
          </a:bodyPr>
          <a:lstStyle/>
          <a:p>
            <a:pPr marL="0" indent="0" eaLnBrk="0" latinLnBrk="1" hangingPunct="0">
              <a:lnSpc>
                <a:spcPct val="150000"/>
              </a:lnSpc>
              <a:spcBef>
                <a:spcPts val="810"/>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三</a:t>
            </a:r>
            <a:r>
              <a:rPr lang="zh-CN" altLang="en-US" sz="2410" b="1" kern="0" dirty="0" smtClean="0">
                <a:solidFill>
                  <a:srgbClr val="000000"/>
                </a:solidFill>
                <a:latin typeface="Times New Roman" panose="02020603050405020304" pitchFamily="65" charset="-122"/>
                <a:ea typeface="微软雅黑" panose="020B0503020204020204" pitchFamily="34" charset="-122"/>
              </a:rPr>
              <a:t>、解决两类动力学基本问题的</a:t>
            </a:r>
            <a:r>
              <a:rPr lang="zh-CN" altLang="en-US" sz="2410" b="1" kern="0" dirty="0" smtClean="0">
                <a:solidFill>
                  <a:srgbClr val="000000"/>
                </a:solidFill>
                <a:latin typeface="Times New Roman" panose="02020603050405020304" pitchFamily="65" charset="-122"/>
                <a:ea typeface="微软雅黑" panose="020B0503020204020204" pitchFamily="34" charset="-122"/>
              </a:rPr>
              <a:t>要点</a:t>
            </a:r>
            <a:endParaRPr lang="zh-CN" altLang="en-US" b="1" dirty="0"/>
          </a:p>
        </p:txBody>
      </p:sp>
      <p:pic>
        <p:nvPicPr>
          <p:cNvPr id="4" name="图片 4" descr="textimage13.jpeg"/>
          <p:cNvPicPr>
            <a:picLocks noChangeAspect="1"/>
          </p:cNvPicPr>
          <p:nvPr/>
        </p:nvPicPr>
        <p:blipFill>
          <a:blip r:embed="rId1" cstate="print"/>
          <a:stretch>
            <a:fillRect/>
          </a:stretch>
        </p:blipFill>
        <p:spPr>
          <a:xfrm>
            <a:off x="2915742" y="1476053"/>
            <a:ext cx="5562600" cy="376237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78056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400" b="1" kern="0"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(2024届长郡中学适应性考试)</a:t>
            </a:r>
            <a:r>
              <a:rPr lang="zh-CN" altLang="en-US" sz="2410" kern="0" dirty="0" smtClean="0">
                <a:solidFill>
                  <a:srgbClr val="000000"/>
                </a:solidFill>
                <a:latin typeface="Times New Roman" panose="02020603050405020304" pitchFamily="65" charset="-122"/>
                <a:ea typeface="华文细黑" panose="02010600040101010101" pitchFamily="65" charset="-122"/>
              </a:rPr>
              <a:t>(多选)如图所示,</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点为竖直圆周的圆心,</a:t>
            </a:r>
            <a:r>
              <a:rPr lang="zh-CN" altLang="en-US" sz="2410" i="1" kern="0" dirty="0" smtClean="0">
                <a:solidFill>
                  <a:srgbClr val="000000"/>
                </a:solidFill>
                <a:latin typeface="Times New Roman" panose="02020603050405020304" pitchFamily="65" charset="-122"/>
                <a:ea typeface="华文细黑" panose="02010600040101010101" pitchFamily="65" charset="-122"/>
              </a:rPr>
              <a:t>MN</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br>
              <a:rPr dirty="0"/>
            </a:br>
            <a:r>
              <a:rPr lang="zh-CN" altLang="en-US" sz="2410" i="1" kern="0" dirty="0" smtClean="0">
                <a:solidFill>
                  <a:srgbClr val="000000"/>
                </a:solidFill>
                <a:latin typeface="Times New Roman" panose="02020603050405020304" pitchFamily="65" charset="-122"/>
                <a:ea typeface="华文细黑" panose="02010600040101010101" pitchFamily="65" charset="-122"/>
              </a:rPr>
              <a:t>PQ</a:t>
            </a:r>
            <a:r>
              <a:rPr lang="zh-CN" altLang="en-US" sz="2410" kern="0" dirty="0" smtClean="0">
                <a:solidFill>
                  <a:srgbClr val="000000"/>
                </a:solidFill>
                <a:latin typeface="Times New Roman" panose="02020603050405020304" pitchFamily="65" charset="-122"/>
                <a:ea typeface="华文细黑" panose="02010600040101010101" pitchFamily="65" charset="-122"/>
              </a:rPr>
              <a:t>是两根光滑细杆,两细杆的两端均在圆周上,</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点为圆周上的最高点,</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点为圆周上的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最低点,</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两点等高。两个可视为质点的圆环1、2(图中均未画出)分别套在细杆</a:t>
            </a:r>
            <a:br>
              <a:rPr dirty="0"/>
            </a:br>
            <a:r>
              <a:rPr lang="zh-CN" altLang="en-US" sz="2410" i="1" kern="0" dirty="0" smtClean="0">
                <a:solidFill>
                  <a:srgbClr val="000000"/>
                </a:solidFill>
                <a:latin typeface="Times New Roman" panose="02020603050405020304" pitchFamily="65" charset="-122"/>
                <a:ea typeface="华文细黑" panose="02010600040101010101" pitchFamily="65" charset="-122"/>
              </a:rPr>
              <a:t>MN</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PQ</a:t>
            </a:r>
            <a:r>
              <a:rPr lang="zh-CN" altLang="en-US" sz="2410" kern="0" dirty="0" smtClean="0">
                <a:solidFill>
                  <a:srgbClr val="000000"/>
                </a:solidFill>
                <a:latin typeface="Times New Roman" panose="02020603050405020304" pitchFamily="65" charset="-122"/>
                <a:ea typeface="华文细黑" panose="02010600040101010101" pitchFamily="65" charset="-122"/>
              </a:rPr>
              <a:t>上,并从</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两点由静止释放,两圆环滑到</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两点时的速度大小分别为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dirty="0"/>
            </a:b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,所用时间分别为</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,则</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14.jpeg"/>
          <p:cNvPicPr>
            <a:picLocks noChangeAspect="1"/>
          </p:cNvPicPr>
          <p:nvPr/>
        </p:nvPicPr>
        <p:blipFill>
          <a:blip r:embed="rId1" cstate="print"/>
          <a:stretch>
            <a:fillRect/>
          </a:stretch>
        </p:blipFill>
        <p:spPr>
          <a:xfrm>
            <a:off x="4931966" y="3420269"/>
            <a:ext cx="1600200" cy="2019300"/>
          </a:xfrm>
          <a:prstGeom prst="rect">
            <a:avLst/>
          </a:prstGeom>
        </p:spPr>
      </p:pic>
      <p:sp>
        <p:nvSpPr>
          <p:cNvPr id="4" name="TextBox 2"/>
          <p:cNvSpPr txBox="1"/>
          <p:nvPr/>
        </p:nvSpPr>
        <p:spPr>
          <a:xfrm>
            <a:off x="468000" y="5508501"/>
            <a:ext cx="11831400" cy="55611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B.</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&gt;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C.</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&gt;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D.</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 </a:t>
            </a:r>
            <a:r>
              <a:rPr lang="zh-CN" altLang="en-US" sz="150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sp>
        <p:nvSpPr>
          <p:cNvPr id="5" name="文本框 8"/>
          <p:cNvSpPr txBox="1"/>
          <p:nvPr/>
        </p:nvSpPr>
        <p:spPr>
          <a:xfrm>
            <a:off x="4355902" y="2968129"/>
            <a:ext cx="714400"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11957"/>
            <a:ext cx="11831400" cy="292785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kern="0"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连接</a:t>
            </a:r>
            <a:r>
              <a:rPr lang="zh-CN" altLang="en-US" sz="2410" i="1" kern="0" dirty="0" smtClean="0">
                <a:solidFill>
                  <a:srgbClr val="000000"/>
                </a:solidFill>
                <a:latin typeface="Times New Roman" panose="02020603050405020304" pitchFamily="65" charset="-122"/>
                <a:ea typeface="楷体_GB2312" pitchFamily="65" charset="-122"/>
              </a:rPr>
              <a:t>NQ</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MP</a:t>
            </a:r>
            <a:r>
              <a:rPr lang="zh-CN" altLang="en-US" sz="2410" kern="0" dirty="0" smtClean="0">
                <a:solidFill>
                  <a:srgbClr val="000000"/>
                </a:solidFill>
                <a:latin typeface="Times New Roman" panose="02020603050405020304" pitchFamily="65" charset="-122"/>
                <a:ea typeface="楷体_GB2312" pitchFamily="65" charset="-122"/>
              </a:rPr>
              <a:t>,如图所示,圆环1从</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点由静止释放,根据牛顿第二定律可得</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815" kern="0" baseline="-15000" dirty="0" smtClean="0">
                <a:solidFill>
                  <a:srgbClr val="000000"/>
                </a:solidFill>
                <a:latin typeface="Times New Roman" panose="02020603050405020304" pitchFamily="65" charset="-122"/>
                <a:ea typeface="楷体_GB2312" pitchFamily="65" charset="-122"/>
              </a:rPr>
              <a:t>1</a:t>
            </a:r>
            <a:endParaRPr lang="en-US" altLang="zh-CN" sz="1815" kern="0" baseline="-15000" dirty="0" smtClean="0">
              <a:solidFill>
                <a:srgbClr val="000000"/>
              </a:solidFill>
              <a:latin typeface="Times New Roman" panose="02020603050405020304" pitchFamily="65" charset="-122"/>
              <a:ea typeface="楷体_GB2312"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2410" kern="0" dirty="0" smtClean="0">
                <a:solidFill>
                  <a:srgbClr val="000000"/>
                </a:solidFill>
                <a:latin typeface="Times New Roman" panose="02020603050405020304" pitchFamily="65" charset="-122"/>
                <a:ea typeface="楷体_GB2312" pitchFamily="65" charset="-122"/>
              </a:rPr>
              <a:t> sin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MN</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945" kern="0" spc="-1222"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1710" kern="0" spc="-58"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MN</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 sin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545" kern="0" spc="125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880" kern="0" spc="367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sin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;同理可得</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545" kern="0" spc="1253"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75"/>
              </a:spcBef>
              <a:buNone/>
            </a:pP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270" kern="0" spc="327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sin </a:t>
            </a:r>
            <a:r>
              <a:rPr lang="zh-CN" altLang="en-US" sz="2410" i="1" kern="0" dirty="0" smtClean="0">
                <a:solidFill>
                  <a:srgbClr val="000000"/>
                </a:solidFill>
                <a:latin typeface="Times New Roman" panose="02020603050405020304" pitchFamily="65" charset="-122"/>
                <a:ea typeface="楷体_GB2312" pitchFamily="65" charset="-122"/>
              </a:rPr>
              <a:t>α</a:t>
            </a:r>
            <a:r>
              <a:rPr lang="zh-CN" altLang="en-US" sz="2410" kern="0" dirty="0" smtClean="0">
                <a:solidFill>
                  <a:srgbClr val="000000"/>
                </a:solidFill>
                <a:latin typeface="Times New Roman" panose="02020603050405020304" pitchFamily="65" charset="-122"/>
                <a:ea typeface="楷体_GB2312" pitchFamily="65" charset="-122"/>
              </a:rPr>
              <a:t>&lt;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B、D正确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0"/>
              </a:spcBef>
              <a:buNone/>
            </a:pPr>
            <a:r>
              <a:rPr lang="zh-CN" altLang="en-US" sz="4265" kern="0" spc="196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pic>
        <p:nvPicPr>
          <p:cNvPr id="3" name="图片 3" descr="textimage15.jpeg"/>
          <p:cNvPicPr>
            <a:picLocks noChangeAspect="1"/>
          </p:cNvPicPr>
          <p:nvPr/>
        </p:nvPicPr>
        <p:blipFill>
          <a:blip r:embed="rId1" cstate="print"/>
          <a:stretch>
            <a:fillRect/>
          </a:stretch>
        </p:blipFill>
        <p:spPr>
          <a:xfrm>
            <a:off x="5075982" y="2639829"/>
            <a:ext cx="1368152" cy="1730795"/>
          </a:xfrm>
          <a:prstGeom prst="rect">
            <a:avLst/>
          </a:prstGeom>
        </p:spPr>
      </p:pic>
      <p:graphicFrame>
        <p:nvGraphicFramePr>
          <p:cNvPr id="5" name="对象 4"/>
          <p:cNvGraphicFramePr>
            <a:graphicFrameLocks noChangeAspect="1"/>
          </p:cNvGraphicFramePr>
          <p:nvPr/>
        </p:nvGraphicFramePr>
        <p:xfrm>
          <a:off x="2142704" y="1333403"/>
          <a:ext cx="219075" cy="657225"/>
        </p:xfrm>
        <a:graphic>
          <a:graphicData uri="http://schemas.openxmlformats.org/presentationml/2006/ole">
            <mc:AlternateContent xmlns:mc="http://schemas.openxmlformats.org/markup-compatibility/2006">
              <mc:Choice xmlns:v="urn:schemas-microsoft-com:vml" Requires="v">
                <p:oleObj spid="_x0000_s6145" name="Equation" r:id="rId2" imgW="5791200" imgH="17373600" progId="Equation.DSMT4">
                  <p:embed/>
                </p:oleObj>
              </mc:Choice>
              <mc:Fallback>
                <p:oleObj name="Equation" r:id="rId2" imgW="5791200" imgH="17373600" progId="Equation.DSMT4">
                  <p:embed/>
                  <p:pic>
                    <p:nvPicPr>
                      <p:cNvPr id="0" name="图片 6144"/>
                      <p:cNvPicPr>
                        <a:picLocks noChangeAspect="1"/>
                      </p:cNvPicPr>
                      <p:nvPr/>
                    </p:nvPicPr>
                    <p:blipFill>
                      <a:blip r:embed="rId3"/>
                      <a:stretch>
                        <a:fillRect/>
                      </a:stretch>
                    </p:blipFill>
                    <p:spPr>
                      <a:xfrm>
                        <a:off x="2142704" y="1333403"/>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667271" y="1476538"/>
          <a:ext cx="209550" cy="381000"/>
        </p:xfrm>
        <a:graphic>
          <a:graphicData uri="http://schemas.openxmlformats.org/presentationml/2006/ole">
            <mc:AlternateContent xmlns:mc="http://schemas.openxmlformats.org/markup-compatibility/2006">
              <mc:Choice xmlns:v="urn:schemas-microsoft-com:vml" Requires="v">
                <p:oleObj spid="_x0000_s6146" name="Equation" r:id="rId4" imgW="5486400" imgH="10058400" progId="Equation.DSMT4">
                  <p:embed/>
                </p:oleObj>
              </mc:Choice>
              <mc:Fallback>
                <p:oleObj name="Equation" r:id="rId4" imgW="5486400" imgH="10058400" progId="Equation.DSMT4">
                  <p:embed/>
                  <p:pic>
                    <p:nvPicPr>
                      <p:cNvPr id="0" name="图片 6145"/>
                      <p:cNvPicPr>
                        <a:picLocks noChangeAspect="1"/>
                      </p:cNvPicPr>
                      <p:nvPr/>
                    </p:nvPicPr>
                    <p:blipFill>
                      <a:blip r:embed="rId5"/>
                      <a:stretch>
                        <a:fillRect/>
                      </a:stretch>
                    </p:blipFill>
                    <p:spPr>
                      <a:xfrm>
                        <a:off x="2667271" y="1476538"/>
                        <a:ext cx="209550" cy="3810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6971077" y="1285555"/>
          <a:ext cx="609600" cy="790575"/>
        </p:xfrm>
        <a:graphic>
          <a:graphicData uri="http://schemas.openxmlformats.org/presentationml/2006/ole">
            <mc:AlternateContent xmlns:mc="http://schemas.openxmlformats.org/markup-compatibility/2006">
              <mc:Choice xmlns:v="urn:schemas-microsoft-com:vml" Requires="v">
                <p:oleObj spid="_x0000_s6147" name="Equation" r:id="rId6" imgW="16154400" imgH="21031200" progId="Equation.DSMT4">
                  <p:embed/>
                </p:oleObj>
              </mc:Choice>
              <mc:Fallback>
                <p:oleObj name="Equation" r:id="rId6" imgW="16154400" imgH="21031200" progId="Equation.DSMT4">
                  <p:embed/>
                  <p:pic>
                    <p:nvPicPr>
                      <p:cNvPr id="0" name="图片 6146"/>
                      <p:cNvPicPr>
                        <a:picLocks noChangeAspect="1"/>
                      </p:cNvPicPr>
                      <p:nvPr/>
                    </p:nvPicPr>
                    <p:blipFill>
                      <a:blip r:embed="rId7"/>
                      <a:stretch>
                        <a:fillRect/>
                      </a:stretch>
                    </p:blipFill>
                    <p:spPr>
                      <a:xfrm>
                        <a:off x="6971077" y="1285555"/>
                        <a:ext cx="609600" cy="79057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8117767" y="1447368"/>
          <a:ext cx="704849" cy="419099"/>
        </p:xfrm>
        <a:graphic>
          <a:graphicData uri="http://schemas.openxmlformats.org/presentationml/2006/ole">
            <mc:AlternateContent xmlns:mc="http://schemas.openxmlformats.org/markup-compatibility/2006">
              <mc:Choice xmlns:v="urn:schemas-microsoft-com:vml" Requires="v">
                <p:oleObj spid="_x0000_s6148" name="Equation" r:id="rId8" imgW="18592800" imgH="10972800" progId="Equation.DSMT4">
                  <p:embed/>
                </p:oleObj>
              </mc:Choice>
              <mc:Fallback>
                <p:oleObj name="Equation" r:id="rId8" imgW="18592800" imgH="10972800" progId="Equation.DSMT4">
                  <p:embed/>
                  <p:pic>
                    <p:nvPicPr>
                      <p:cNvPr id="0" name="图片 6147"/>
                      <p:cNvPicPr>
                        <a:picLocks noChangeAspect="1"/>
                      </p:cNvPicPr>
                      <p:nvPr/>
                    </p:nvPicPr>
                    <p:blipFill>
                      <a:blip r:embed="rId9"/>
                      <a:stretch>
                        <a:fillRect/>
                      </a:stretch>
                    </p:blipFill>
                    <p:spPr>
                      <a:xfrm>
                        <a:off x="8117767" y="1447368"/>
                        <a:ext cx="704849" cy="41909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1045521" y="1285555"/>
          <a:ext cx="609600" cy="790575"/>
        </p:xfrm>
        <a:graphic>
          <a:graphicData uri="http://schemas.openxmlformats.org/presentationml/2006/ole">
            <mc:AlternateContent xmlns:mc="http://schemas.openxmlformats.org/markup-compatibility/2006">
              <mc:Choice xmlns:v="urn:schemas-microsoft-com:vml" Requires="v">
                <p:oleObj spid="_x0000_s6149" name="Equation" r:id="rId10" imgW="16154400" imgH="21031200" progId="Equation.DSMT4">
                  <p:embed/>
                </p:oleObj>
              </mc:Choice>
              <mc:Fallback>
                <p:oleObj name="Equation" r:id="rId10" imgW="16154400" imgH="21031200" progId="Equation.DSMT4">
                  <p:embed/>
                  <p:pic>
                    <p:nvPicPr>
                      <p:cNvPr id="0" name="图片 6148"/>
                      <p:cNvPicPr>
                        <a:picLocks noChangeAspect="1"/>
                      </p:cNvPicPr>
                      <p:nvPr/>
                    </p:nvPicPr>
                    <p:blipFill>
                      <a:blip r:embed="rId11"/>
                      <a:stretch>
                        <a:fillRect/>
                      </a:stretch>
                    </p:blipFill>
                    <p:spPr>
                      <a:xfrm>
                        <a:off x="11045521" y="1285555"/>
                        <a:ext cx="609600" cy="79057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1262303" y="2087298"/>
          <a:ext cx="704850" cy="419099"/>
        </p:xfrm>
        <a:graphic>
          <a:graphicData uri="http://schemas.openxmlformats.org/presentationml/2006/ole">
            <mc:AlternateContent xmlns:mc="http://schemas.openxmlformats.org/markup-compatibility/2006">
              <mc:Choice xmlns:v="urn:schemas-microsoft-com:vml" Requires="v">
                <p:oleObj spid="_x0000_s6150" name="Equation" r:id="rId12" imgW="18592800" imgH="10972800" progId="Equation.DSMT4">
                  <p:embed/>
                </p:oleObj>
              </mc:Choice>
              <mc:Fallback>
                <p:oleObj name="Equation" r:id="rId12" imgW="18592800" imgH="10972800" progId="Equation.DSMT4">
                  <p:embed/>
                  <p:pic>
                    <p:nvPicPr>
                      <p:cNvPr id="0" name="图片 6149"/>
                      <p:cNvPicPr>
                        <a:picLocks noChangeAspect="1"/>
                      </p:cNvPicPr>
                      <p:nvPr/>
                    </p:nvPicPr>
                    <p:blipFill>
                      <a:blip r:embed="rId13"/>
                      <a:stretch>
                        <a:fillRect/>
                      </a:stretch>
                    </p:blipFill>
                    <p:spPr>
                      <a:xfrm>
                        <a:off x="1262303" y="2087298"/>
                        <a:ext cx="704850" cy="41909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112293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kern="0" dirty="0" smtClean="0">
                <a:solidFill>
                  <a:srgbClr val="DE0000"/>
                </a:solidFill>
                <a:latin typeface="微软雅黑" panose="020B0503020204020204" pitchFamily="34" charset="-122"/>
                <a:ea typeface="微软雅黑" panose="020B0503020204020204" pitchFamily="34" charset="-122"/>
              </a:rPr>
              <a:t>提分关键·模型突破</a:t>
            </a:r>
            <a:endParaRPr lang="zh-CN" altLang="en-US" sz="2400" b="1" kern="0"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等时圆</a:t>
            </a:r>
            <a:r>
              <a:rPr lang="zh-CN" altLang="en-US" sz="2410" kern="0" dirty="0" smtClean="0">
                <a:solidFill>
                  <a:srgbClr val="000000"/>
                </a:solidFill>
                <a:latin typeface="华文细黑" panose="02010600040101010101" pitchFamily="65" charset="-122"/>
                <a:ea typeface="华文细黑" panose="02010600040101010101" pitchFamily="65" charset="-122"/>
              </a:rPr>
              <a:t>模型</a:t>
            </a:r>
            <a:r>
              <a:rPr lang="zh-CN" altLang="en-US" dirty="0" smtClean="0">
                <a:latin typeface="华文细黑" panose="02010600040101010101" pitchFamily="65" charset="-122"/>
                <a:ea typeface="华文细黑" panose="02010600040101010101" pitchFamily="65" charset="-122"/>
              </a:rPr>
              <a:t> </a:t>
            </a:r>
            <a:endParaRPr lang="zh-CN" altLang="en-US" dirty="0">
              <a:latin typeface="华文细黑" panose="02010600040101010101" pitchFamily="65" charset="-122"/>
              <a:ea typeface="华文细黑" panose="02010600040101010101" pitchFamily="65" charset="-122"/>
            </a:endParaRPr>
          </a:p>
        </p:txBody>
      </p:sp>
      <p:pic>
        <p:nvPicPr>
          <p:cNvPr id="3" name="图片 3" descr="textimage16.jpeg"/>
          <p:cNvPicPr>
            <a:picLocks noChangeAspect="1"/>
          </p:cNvPicPr>
          <p:nvPr/>
        </p:nvPicPr>
        <p:blipFill>
          <a:blip r:embed="rId1" cstate="print"/>
          <a:stretch>
            <a:fillRect/>
          </a:stretch>
        </p:blipFill>
        <p:spPr>
          <a:xfrm>
            <a:off x="3923854" y="899989"/>
            <a:ext cx="3648075" cy="3762375"/>
          </a:xfrm>
          <a:prstGeom prst="rect">
            <a:avLst/>
          </a:prstGeom>
        </p:spPr>
      </p:pic>
      <p:grpSp>
        <p:nvGrpSpPr>
          <p:cNvPr id="6" name="组合 5"/>
          <p:cNvGrpSpPr/>
          <p:nvPr/>
        </p:nvGrpSpPr>
        <p:grpSpPr>
          <a:xfrm>
            <a:off x="4067870" y="4860429"/>
            <a:ext cx="3397095" cy="1824607"/>
            <a:chOff x="4199167" y="4788421"/>
            <a:chExt cx="4202925" cy="2257425"/>
          </a:xfrm>
        </p:grpSpPr>
        <p:pic>
          <p:nvPicPr>
            <p:cNvPr id="4" name="图片 3" descr="textimage17.jpeg"/>
            <p:cNvPicPr>
              <a:picLocks noChangeAspect="1"/>
            </p:cNvPicPr>
            <p:nvPr/>
          </p:nvPicPr>
          <p:blipFill>
            <a:blip r:embed="rId2" cstate="print"/>
            <a:stretch>
              <a:fillRect/>
            </a:stretch>
          </p:blipFill>
          <p:spPr>
            <a:xfrm>
              <a:off x="4199167" y="4883671"/>
              <a:ext cx="1704975" cy="2066925"/>
            </a:xfrm>
            <a:prstGeom prst="rect">
              <a:avLst/>
            </a:prstGeom>
          </p:spPr>
        </p:pic>
        <p:pic>
          <p:nvPicPr>
            <p:cNvPr id="5" name="图片 4" descr="textimage18.jpeg"/>
            <p:cNvPicPr>
              <a:picLocks noChangeAspect="1"/>
            </p:cNvPicPr>
            <p:nvPr/>
          </p:nvPicPr>
          <p:blipFill>
            <a:blip r:embed="rId3" cstate="print"/>
            <a:stretch>
              <a:fillRect/>
            </a:stretch>
          </p:blipFill>
          <p:spPr>
            <a:xfrm>
              <a:off x="6516142" y="4788421"/>
              <a:ext cx="1885950" cy="2257425"/>
            </a:xfrm>
            <a:prstGeom prst="rect">
              <a:avLst/>
            </a:prstGeom>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2445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400" b="1" kern="0"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(多选)</a:t>
            </a:r>
            <a:r>
              <a:rPr lang="zh-CN" altLang="en-US" sz="2410" kern="0" dirty="0" smtClean="0">
                <a:solidFill>
                  <a:srgbClr val="000000"/>
                </a:solidFill>
                <a:latin typeface="Times New Roman" panose="02020603050405020304" pitchFamily="65" charset="-122"/>
                <a:ea typeface="华文细黑" panose="02010600040101010101" pitchFamily="65" charset="-122"/>
              </a:rPr>
              <a:t>一种能垂直起降的小型遥控无人机如图所示,螺旋桨工作时能产生恒定</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的升力。在一次试飞中,无人机在地面上由静止开始以2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的加速度匀加速竖直向上</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起飞,上升36 m时无人机突然出现故障而失去升力。已知无人机的质量为5 kg,运动过</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程中所受空气阻力大小恒为10 N,重力加速度大小</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=10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。下列说法正确的是(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19.jpeg"/>
          <p:cNvPicPr>
            <a:picLocks noChangeAspect="1"/>
          </p:cNvPicPr>
          <p:nvPr/>
        </p:nvPicPr>
        <p:blipFill>
          <a:blip r:embed="rId1" cstate="print"/>
          <a:stretch>
            <a:fillRect/>
          </a:stretch>
        </p:blipFill>
        <p:spPr>
          <a:xfrm>
            <a:off x="7668270" y="2988221"/>
            <a:ext cx="2971799" cy="2228850"/>
          </a:xfrm>
          <a:prstGeom prst="rect">
            <a:avLst/>
          </a:prstGeom>
        </p:spPr>
      </p:pic>
      <p:sp>
        <p:nvSpPr>
          <p:cNvPr id="5" name="TextBox 2"/>
          <p:cNvSpPr txBox="1"/>
          <p:nvPr/>
        </p:nvSpPr>
        <p:spPr>
          <a:xfrm>
            <a:off x="468000" y="2916213"/>
            <a:ext cx="11831400" cy="220406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A.无人机失去升力时的速度大小为12 m/s</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B.螺旋桨工作时产生的升力大小为60 </a:t>
            </a:r>
            <a:r>
              <a:rPr lang="zh-CN" altLang="en-US" sz="2410" kern="0" dirty="0" smtClean="0">
                <a:solidFill>
                  <a:srgbClr val="000000"/>
                </a:solidFill>
                <a:latin typeface="Times New Roman" panose="02020603050405020304" pitchFamily="65" charset="-122"/>
                <a:ea typeface="华文细黑" panose="02010600040101010101" pitchFamily="65" charset="-122"/>
              </a:rPr>
              <a:t>N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C.无人机向上减速时的加速度大小为12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D.无人机上升的最大高度为40 m</a:t>
            </a:r>
            <a:endParaRPr lang="zh-CN" altLang="en-US" dirty="0"/>
          </a:p>
        </p:txBody>
      </p:sp>
      <p:sp>
        <p:nvSpPr>
          <p:cNvPr id="6" name="文本框 8"/>
          <p:cNvSpPr txBox="1"/>
          <p:nvPr/>
        </p:nvSpPr>
        <p:spPr>
          <a:xfrm>
            <a:off x="11052646" y="2412157"/>
            <a:ext cx="714400"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AC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44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解题</a:t>
            </a:r>
            <a:r>
              <a:rPr lang="zh-CN" altLang="en-US" sz="2410" b="1" kern="0" dirty="0" smtClean="0">
                <a:solidFill>
                  <a:srgbClr val="DE0000"/>
                </a:solidFill>
                <a:ea typeface="微软雅黑" panose="020B0503020204020204" pitchFamily="34" charset="-122"/>
              </a:rPr>
              <a:t>导引</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pic>
        <p:nvPicPr>
          <p:cNvPr id="3" name="图片 3" descr="textimage20.jpeg"/>
          <p:cNvPicPr>
            <a:picLocks noChangeAspect="1"/>
          </p:cNvPicPr>
          <p:nvPr/>
        </p:nvPicPr>
        <p:blipFill>
          <a:blip r:embed="rId1" cstate="print"/>
          <a:stretch>
            <a:fillRect/>
          </a:stretch>
        </p:blipFill>
        <p:spPr>
          <a:xfrm>
            <a:off x="2555702" y="1332037"/>
            <a:ext cx="7991475" cy="355282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87922"/>
            <a:ext cx="11831400" cy="302037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根据题意,由运动学公式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050" kern="0" spc="-2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,可得无人机失去升力时的速度大小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305" kern="0" spc="384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12 m/s(点拨:此速度为无人机向上做匀加速运动与匀减速运动的衔接速度),</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。匀</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加速上升过程,根据牛顿第二定律有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=70 N,</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。减速上升过程,</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=12 m/s</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。无人机减速上升的高度</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450" kern="0" spc="15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=6 m,则无人机上升的最</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3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大高度</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=42 m,</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4835540" y="808166"/>
          <a:ext cx="257175" cy="381000"/>
        </p:xfrm>
        <a:graphic>
          <a:graphicData uri="http://schemas.openxmlformats.org/presentationml/2006/ole">
            <mc:AlternateContent xmlns:mc="http://schemas.openxmlformats.org/markup-compatibility/2006">
              <mc:Choice xmlns:v="urn:schemas-microsoft-com:vml" Requires="v">
                <p:oleObj spid="_x0000_s7169" name="Equation" r:id="rId1" imgW="6705600" imgH="10058400" progId="Equation.DSMT4">
                  <p:embed/>
                </p:oleObj>
              </mc:Choice>
              <mc:Fallback>
                <p:oleObj name="Equation" r:id="rId1" imgW="6705600" imgH="10058400" progId="Equation.DSMT4">
                  <p:embed/>
                  <p:pic>
                    <p:nvPicPr>
                      <p:cNvPr id="0" name="图片 7168"/>
                      <p:cNvPicPr>
                        <a:picLocks noChangeAspect="1"/>
                      </p:cNvPicPr>
                      <p:nvPr/>
                    </p:nvPicPr>
                    <p:blipFill>
                      <a:blip r:embed="rId2"/>
                      <a:stretch>
                        <a:fillRect/>
                      </a:stretch>
                    </p:blipFill>
                    <p:spPr>
                      <a:xfrm>
                        <a:off x="4835540" y="808166"/>
                        <a:ext cx="257175" cy="38100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0678757" y="778773"/>
          <a:ext cx="781049" cy="428625"/>
        </p:xfrm>
        <a:graphic>
          <a:graphicData uri="http://schemas.openxmlformats.org/presentationml/2006/ole">
            <mc:AlternateContent xmlns:mc="http://schemas.openxmlformats.org/markup-compatibility/2006">
              <mc:Choice xmlns:v="urn:schemas-microsoft-com:vml" Requires="v">
                <p:oleObj spid="_x0000_s7170" name="Equation" r:id="rId3" imgW="20726400" imgH="11277600" progId="Equation.DSMT4">
                  <p:embed/>
                </p:oleObj>
              </mc:Choice>
              <mc:Fallback>
                <p:oleObj name="Equation" r:id="rId3" imgW="20726400" imgH="11277600" progId="Equation.DSMT4">
                  <p:embed/>
                  <p:pic>
                    <p:nvPicPr>
                      <p:cNvPr id="0" name="图片 7169"/>
                      <p:cNvPicPr>
                        <a:picLocks noChangeAspect="1"/>
                      </p:cNvPicPr>
                      <p:nvPr/>
                    </p:nvPicPr>
                    <p:blipFill>
                      <a:blip r:embed="rId4"/>
                      <a:stretch>
                        <a:fillRect/>
                      </a:stretch>
                    </p:blipFill>
                    <p:spPr>
                      <a:xfrm>
                        <a:off x="10678757" y="778773"/>
                        <a:ext cx="781049" cy="4286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7974006" y="2454065"/>
          <a:ext cx="457199" cy="761999"/>
        </p:xfrm>
        <a:graphic>
          <a:graphicData uri="http://schemas.openxmlformats.org/presentationml/2006/ole">
            <mc:AlternateContent xmlns:mc="http://schemas.openxmlformats.org/markup-compatibility/2006">
              <mc:Choice xmlns:v="urn:schemas-microsoft-com:vml" Requires="v">
                <p:oleObj spid="_x0000_s7171" name="Equation" r:id="rId5" imgW="12192000" imgH="20116800" progId="Equation.DSMT4">
                  <p:embed/>
                </p:oleObj>
              </mc:Choice>
              <mc:Fallback>
                <p:oleObj name="Equation" r:id="rId5" imgW="12192000" imgH="20116800" progId="Equation.DSMT4">
                  <p:embed/>
                  <p:pic>
                    <p:nvPicPr>
                      <p:cNvPr id="0" name="图片 7170"/>
                      <p:cNvPicPr>
                        <a:picLocks noChangeAspect="1"/>
                      </p:cNvPicPr>
                      <p:nvPr/>
                    </p:nvPicPr>
                    <p:blipFill>
                      <a:blip r:embed="rId6"/>
                      <a:stretch>
                        <a:fillRect/>
                      </a:stretch>
                    </p:blipFill>
                    <p:spPr>
                      <a:xfrm>
                        <a:off x="7974006" y="2454065"/>
                        <a:ext cx="457199" cy="76199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49809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kern="0" dirty="0" smtClean="0">
                <a:solidFill>
                  <a:srgbClr val="DE0000"/>
                </a:solidFill>
                <a:latin typeface="微软雅黑" panose="020B0503020204020204" pitchFamily="34" charset="-122"/>
                <a:ea typeface="微软雅黑" panose="020B0503020204020204" pitchFamily="34" charset="-122"/>
              </a:rPr>
              <a:t>提分关键·方法提升    </a:t>
            </a:r>
            <a:endParaRPr lang="zh-CN" altLang="en-US" sz="2400" b="1" kern="0"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牛顿第二定律在多过程运动问题中的应用</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(1)分析各个过程中运动的特点,明确每一个运动过程的运动形式,注意相邻两个过程的</a:t>
            </a:r>
            <a:br>
              <a:rPr dirty="0"/>
            </a:br>
            <a:r>
              <a:rPr lang="zh-CN" altLang="en-US" sz="2410" kern="0" dirty="0" smtClean="0">
                <a:solidFill>
                  <a:srgbClr val="000000"/>
                </a:solidFill>
                <a:latin typeface="Times New Roman" panose="02020603050405020304" pitchFamily="65" charset="-122"/>
                <a:ea typeface="楷体_GB2312" pitchFamily="65" charset="-122"/>
              </a:rPr>
              <a:t>衔接速度。</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u="sng" kern="0" dirty="0" smtClean="0">
                <a:solidFill>
                  <a:srgbClr val="000000"/>
                </a:solidFill>
                <a:latin typeface="Times New Roman" panose="02020603050405020304" pitchFamily="65" charset="-122"/>
                <a:ea typeface="楷体_GB2312" pitchFamily="65" charset="-122"/>
              </a:rPr>
              <a:t>分析各个过程的受力情况,明确每一个过程加速度的方向,注意不同过程各力的变化</a:t>
            </a:r>
            <a:br>
              <a:rPr dirty="0"/>
            </a:br>
            <a:r>
              <a:rPr lang="zh-CN" altLang="en-US" sz="2410" u="sng" kern="0" dirty="0" smtClean="0">
                <a:solidFill>
                  <a:srgbClr val="000000"/>
                </a:solidFill>
                <a:latin typeface="Times New Roman" panose="02020603050405020304" pitchFamily="65" charset="-122"/>
                <a:ea typeface="楷体_GB2312" pitchFamily="65" charset="-122"/>
              </a:rPr>
              <a:t>特点</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(3)灵活运用运动学公式、结论、图像,灵活运用合成法或正交分解法,结合牛顿第二定</a:t>
            </a:r>
            <a:br>
              <a:rPr dirty="0"/>
            </a:br>
            <a:r>
              <a:rPr lang="zh-CN" altLang="en-US" sz="2410" kern="0" dirty="0" smtClean="0">
                <a:solidFill>
                  <a:srgbClr val="000000"/>
                </a:solidFill>
                <a:latin typeface="Times New Roman" panose="02020603050405020304" pitchFamily="65" charset="-122"/>
                <a:ea typeface="楷体_GB2312" pitchFamily="65" charset="-122"/>
              </a:rPr>
              <a:t>律求解加速度及其他相关量</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95933"/>
            <a:ext cx="11831400" cy="6158865"/>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00" b="1" kern="0" dirty="0" smtClean="0">
                <a:solidFill>
                  <a:srgbClr val="DE0000"/>
                </a:solidFill>
                <a:latin typeface="微软雅黑" panose="020B0503020204020204" pitchFamily="34" charset="-122"/>
                <a:ea typeface="微软雅黑" panose="020B0503020204020204" pitchFamily="34" charset="-122"/>
              </a:rPr>
              <a:t>考点</a:t>
            </a:r>
            <a:r>
              <a:rPr lang="en-US" altLang="zh-CN" sz="2400" b="1" kern="0" dirty="0" smtClean="0">
                <a:solidFill>
                  <a:srgbClr val="DE0000"/>
                </a:solidFill>
                <a:latin typeface="微软雅黑" panose="020B0503020204020204" pitchFamily="34" charset="-122"/>
                <a:ea typeface="微软雅黑" panose="020B0503020204020204" pitchFamily="34" charset="-122"/>
              </a:rPr>
              <a:t>2</a:t>
            </a:r>
            <a:r>
              <a:rPr lang="zh-CN" altLang="en-US" sz="2400" b="1" kern="0" dirty="0" smtClean="0">
                <a:solidFill>
                  <a:srgbClr val="DE0000"/>
                </a:solidFill>
                <a:latin typeface="微软雅黑" panose="020B0503020204020204" pitchFamily="34" charset="-122"/>
                <a:ea typeface="微软雅黑" panose="020B0503020204020204" pitchFamily="34" charset="-122"/>
              </a:rPr>
              <a:t>　动力学中的图像问题</a:t>
            </a:r>
            <a:endParaRPr lang="zh-CN" altLang="en-US" sz="2400" b="1" kern="0" dirty="0" smtClean="0">
              <a:solidFill>
                <a:srgbClr val="DE0000"/>
              </a:solidFill>
              <a:latin typeface="微软雅黑" panose="020B0503020204020204" pitchFamily="34" charset="-122"/>
              <a:ea typeface="微软雅黑" panose="020B0503020204020204" pitchFamily="34" charset="-122"/>
            </a:endParaRPr>
          </a:p>
          <a:p>
            <a:pPr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微软雅黑" panose="020B0503020204020204" pitchFamily="34" charset="-122"/>
              </a:rPr>
              <a:t>一、常见的动力学图像</a:t>
            </a:r>
            <a:endParaRPr lang="zh-CN" altLang="en-US" sz="2800" b="1" dirty="0" smtClean="0"/>
          </a:p>
          <a:p>
            <a:pPr eaLnBrk="0" latinLnBrk="1" hangingPunct="0">
              <a:lnSpc>
                <a:spcPct val="150000"/>
              </a:lnSpc>
              <a:spcBef>
                <a:spcPts val="145"/>
              </a:spcBef>
            </a:pPr>
            <a:r>
              <a:rPr lang="en-US" altLang="zh-CN" sz="2410" i="1" kern="0" dirty="0" smtClean="0">
                <a:solidFill>
                  <a:srgbClr val="000000"/>
                </a:solidFill>
                <a:latin typeface="Times New Roman" panose="02020603050405020304" pitchFamily="65" charset="-122"/>
                <a:ea typeface="微软雅黑" panose="020B0503020204020204" pitchFamily="34" charset="-122"/>
              </a:rPr>
              <a:t>v</a:t>
            </a:r>
            <a:r>
              <a:rPr lang="en-US" altLang="zh-CN" sz="2410" kern="0" dirty="0" smtClean="0">
                <a:solidFill>
                  <a:srgbClr val="000000"/>
                </a:solidFill>
                <a:latin typeface="Times New Roman" panose="02020603050405020304" pitchFamily="65" charset="-122"/>
                <a:ea typeface="微软雅黑" panose="020B0503020204020204" pitchFamily="34" charset="-122"/>
              </a:rPr>
              <a:t>-</a:t>
            </a:r>
            <a:r>
              <a:rPr lang="en-US" altLang="zh-CN" sz="2410" i="1" kern="0" dirty="0" smtClean="0">
                <a:solidFill>
                  <a:srgbClr val="000000"/>
                </a:solidFill>
                <a:latin typeface="Times New Roman" panose="02020603050405020304" pitchFamily="65" charset="-122"/>
                <a:ea typeface="微软雅黑" panose="020B0503020204020204" pitchFamily="34" charset="-122"/>
              </a:rPr>
              <a:t>t</a:t>
            </a:r>
            <a:r>
              <a:rPr lang="zh-CN" altLang="en-US" sz="2410" kern="0" dirty="0" smtClean="0">
                <a:solidFill>
                  <a:srgbClr val="000000"/>
                </a:solidFill>
                <a:latin typeface="Times New Roman" panose="02020603050405020304" pitchFamily="65" charset="-122"/>
                <a:ea typeface="微软雅黑" panose="020B0503020204020204" pitchFamily="34" charset="-122"/>
              </a:rPr>
              <a:t>图像、</a:t>
            </a:r>
            <a:r>
              <a:rPr lang="en-US" altLang="zh-CN" sz="2410" i="1" kern="0" dirty="0" smtClean="0">
                <a:solidFill>
                  <a:srgbClr val="000000"/>
                </a:solidFill>
                <a:latin typeface="Times New Roman" panose="02020603050405020304" pitchFamily="65" charset="-122"/>
                <a:ea typeface="微软雅黑" panose="020B0503020204020204" pitchFamily="34" charset="-122"/>
              </a:rPr>
              <a:t>a</a:t>
            </a:r>
            <a:r>
              <a:rPr lang="en-US" altLang="zh-CN" sz="2410" kern="0" dirty="0" smtClean="0">
                <a:solidFill>
                  <a:srgbClr val="000000"/>
                </a:solidFill>
                <a:latin typeface="Times New Roman" panose="02020603050405020304" pitchFamily="65" charset="-122"/>
                <a:ea typeface="微软雅黑" panose="020B0503020204020204" pitchFamily="34" charset="-122"/>
              </a:rPr>
              <a:t>-</a:t>
            </a:r>
            <a:r>
              <a:rPr lang="en-US" altLang="zh-CN" sz="2410" i="1" kern="0" dirty="0" smtClean="0">
                <a:solidFill>
                  <a:srgbClr val="000000"/>
                </a:solidFill>
                <a:latin typeface="Times New Roman" panose="02020603050405020304" pitchFamily="65" charset="-122"/>
                <a:ea typeface="微软雅黑" panose="020B0503020204020204" pitchFamily="34" charset="-122"/>
              </a:rPr>
              <a:t>t</a:t>
            </a:r>
            <a:r>
              <a:rPr lang="zh-CN" altLang="en-US" sz="2410" kern="0" dirty="0" smtClean="0">
                <a:solidFill>
                  <a:srgbClr val="000000"/>
                </a:solidFill>
                <a:latin typeface="Times New Roman" panose="02020603050405020304" pitchFamily="65" charset="-122"/>
                <a:ea typeface="微软雅黑" panose="020B0503020204020204" pitchFamily="34" charset="-122"/>
              </a:rPr>
              <a:t>图像、</a:t>
            </a:r>
            <a:r>
              <a:rPr lang="en-US" altLang="zh-CN" sz="2410" i="1" kern="0" dirty="0" smtClean="0">
                <a:solidFill>
                  <a:srgbClr val="000000"/>
                </a:solidFill>
                <a:latin typeface="Times New Roman" panose="02020603050405020304" pitchFamily="65" charset="-122"/>
                <a:ea typeface="微软雅黑" panose="020B0503020204020204" pitchFamily="34" charset="-122"/>
              </a:rPr>
              <a:t>v</a:t>
            </a:r>
            <a:r>
              <a:rPr lang="en-US" altLang="zh-CN" sz="1815" kern="0" baseline="59000" dirty="0" smtClean="0">
                <a:solidFill>
                  <a:srgbClr val="000000"/>
                </a:solidFill>
                <a:latin typeface="Times New Roman" panose="02020603050405020304" pitchFamily="65" charset="-122"/>
                <a:ea typeface="微软雅黑" panose="020B0503020204020204" pitchFamily="34" charset="-122"/>
              </a:rPr>
              <a:t>2</a:t>
            </a:r>
            <a:r>
              <a:rPr lang="en-US" altLang="zh-CN" sz="2410" kern="0" dirty="0" smtClean="0">
                <a:solidFill>
                  <a:srgbClr val="000000"/>
                </a:solidFill>
                <a:latin typeface="Times New Roman" panose="02020603050405020304" pitchFamily="65" charset="-122"/>
                <a:ea typeface="微软雅黑" panose="020B0503020204020204" pitchFamily="34" charset="-122"/>
              </a:rPr>
              <a:t>-</a:t>
            </a:r>
            <a:r>
              <a:rPr lang="en-US" altLang="zh-CN" sz="2410" i="1" kern="0" dirty="0" smtClean="0">
                <a:solidFill>
                  <a:srgbClr val="000000"/>
                </a:solidFill>
                <a:latin typeface="Times New Roman" panose="02020603050405020304" pitchFamily="65" charset="-122"/>
                <a:ea typeface="微软雅黑" panose="020B0503020204020204" pitchFamily="34" charset="-122"/>
              </a:rPr>
              <a:t>x</a:t>
            </a:r>
            <a:r>
              <a:rPr lang="zh-CN" altLang="en-US" sz="2410" kern="0" dirty="0" smtClean="0">
                <a:solidFill>
                  <a:srgbClr val="000000"/>
                </a:solidFill>
                <a:latin typeface="Times New Roman" panose="02020603050405020304" pitchFamily="65" charset="-122"/>
                <a:ea typeface="微软雅黑" panose="020B0503020204020204" pitchFamily="34" charset="-122"/>
              </a:rPr>
              <a:t>图像、</a:t>
            </a:r>
            <a:r>
              <a:rPr lang="en-US" altLang="zh-CN" sz="2410" i="1" kern="0" dirty="0" smtClean="0">
                <a:solidFill>
                  <a:srgbClr val="000000"/>
                </a:solidFill>
                <a:latin typeface="Times New Roman" panose="02020603050405020304" pitchFamily="65" charset="-122"/>
                <a:ea typeface="微软雅黑" panose="020B0503020204020204" pitchFamily="34" charset="-122"/>
              </a:rPr>
              <a:t>F</a:t>
            </a:r>
            <a:r>
              <a:rPr lang="en-US" altLang="zh-CN" sz="2410" kern="0" dirty="0" smtClean="0">
                <a:solidFill>
                  <a:srgbClr val="000000"/>
                </a:solidFill>
                <a:latin typeface="Times New Roman" panose="02020603050405020304" pitchFamily="65" charset="-122"/>
                <a:ea typeface="微软雅黑" panose="020B0503020204020204" pitchFamily="34" charset="-122"/>
              </a:rPr>
              <a:t>-</a:t>
            </a:r>
            <a:r>
              <a:rPr lang="en-US" altLang="zh-CN" sz="2410" i="1" kern="0" dirty="0" smtClean="0">
                <a:solidFill>
                  <a:srgbClr val="000000"/>
                </a:solidFill>
                <a:latin typeface="Times New Roman" panose="02020603050405020304" pitchFamily="65" charset="-122"/>
                <a:ea typeface="微软雅黑" panose="020B0503020204020204" pitchFamily="34" charset="-122"/>
              </a:rPr>
              <a:t>a</a:t>
            </a:r>
            <a:r>
              <a:rPr lang="zh-CN" altLang="en-US" sz="2410" kern="0" dirty="0" smtClean="0">
                <a:solidFill>
                  <a:srgbClr val="000000"/>
                </a:solidFill>
                <a:latin typeface="Times New Roman" panose="02020603050405020304" pitchFamily="65" charset="-122"/>
                <a:ea typeface="微软雅黑" panose="020B0503020204020204" pitchFamily="34" charset="-122"/>
              </a:rPr>
              <a:t>图像、</a:t>
            </a:r>
            <a:r>
              <a:rPr lang="en-US" altLang="zh-CN" sz="2410" i="1" kern="0" dirty="0" smtClean="0">
                <a:solidFill>
                  <a:srgbClr val="000000"/>
                </a:solidFill>
                <a:latin typeface="Times New Roman" panose="02020603050405020304" pitchFamily="65" charset="-122"/>
                <a:ea typeface="微软雅黑" panose="020B0503020204020204" pitchFamily="34" charset="-122"/>
              </a:rPr>
              <a:t>F</a:t>
            </a:r>
            <a:r>
              <a:rPr lang="en-US" altLang="zh-CN" sz="2410" kern="0" dirty="0" smtClean="0">
                <a:solidFill>
                  <a:srgbClr val="000000"/>
                </a:solidFill>
                <a:latin typeface="Times New Roman" panose="02020603050405020304" pitchFamily="65" charset="-122"/>
                <a:ea typeface="微软雅黑" panose="020B0503020204020204" pitchFamily="34" charset="-122"/>
              </a:rPr>
              <a:t>-</a:t>
            </a:r>
            <a:r>
              <a:rPr lang="en-US" altLang="zh-CN" sz="2410" i="1" kern="0" dirty="0" smtClean="0">
                <a:solidFill>
                  <a:srgbClr val="000000"/>
                </a:solidFill>
                <a:latin typeface="Times New Roman" panose="02020603050405020304" pitchFamily="65" charset="-122"/>
                <a:ea typeface="微软雅黑" panose="020B0503020204020204" pitchFamily="34" charset="-122"/>
              </a:rPr>
              <a:t>t</a:t>
            </a:r>
            <a:r>
              <a:rPr lang="zh-CN" altLang="en-US" sz="2410" kern="0" dirty="0" smtClean="0">
                <a:solidFill>
                  <a:srgbClr val="000000"/>
                </a:solidFill>
                <a:latin typeface="Times New Roman" panose="02020603050405020304" pitchFamily="65" charset="-122"/>
                <a:ea typeface="微软雅黑" panose="020B0503020204020204" pitchFamily="34" charset="-122"/>
              </a:rPr>
              <a:t>图像、</a:t>
            </a:r>
            <a:r>
              <a:rPr lang="en-US" altLang="zh-CN" sz="2410" i="1" kern="0" dirty="0" smtClean="0">
                <a:solidFill>
                  <a:srgbClr val="000000"/>
                </a:solidFill>
                <a:latin typeface="Times New Roman" panose="02020603050405020304" pitchFamily="65" charset="-122"/>
                <a:ea typeface="微软雅黑" panose="020B0503020204020204" pitchFamily="34" charset="-122"/>
              </a:rPr>
              <a:t>F</a:t>
            </a:r>
            <a:r>
              <a:rPr lang="en-US" altLang="zh-CN" sz="2410" kern="0" dirty="0" smtClean="0">
                <a:solidFill>
                  <a:srgbClr val="000000"/>
                </a:solidFill>
                <a:latin typeface="Times New Roman" panose="02020603050405020304" pitchFamily="65" charset="-122"/>
                <a:ea typeface="微软雅黑" panose="020B0503020204020204" pitchFamily="34" charset="-122"/>
              </a:rPr>
              <a:t>-</a:t>
            </a:r>
            <a:r>
              <a:rPr lang="en-US" altLang="zh-CN" sz="2410" i="1" kern="0" dirty="0" smtClean="0">
                <a:solidFill>
                  <a:srgbClr val="000000"/>
                </a:solidFill>
                <a:latin typeface="Times New Roman" panose="02020603050405020304" pitchFamily="65" charset="-122"/>
                <a:ea typeface="微软雅黑" panose="020B0503020204020204" pitchFamily="34" charset="-122"/>
              </a:rPr>
              <a:t>x</a:t>
            </a:r>
            <a:r>
              <a:rPr lang="zh-CN" altLang="en-US" sz="2410" kern="0" dirty="0" smtClean="0">
                <a:solidFill>
                  <a:srgbClr val="000000"/>
                </a:solidFill>
                <a:latin typeface="Times New Roman" panose="02020603050405020304" pitchFamily="65" charset="-122"/>
                <a:ea typeface="微软雅黑" panose="020B0503020204020204" pitchFamily="34" charset="-122"/>
              </a:rPr>
              <a:t>图像等。</a:t>
            </a:r>
            <a:endParaRPr lang="zh-CN" altLang="en-US" sz="2800" dirty="0" smtClean="0"/>
          </a:p>
          <a:p>
            <a:pPr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微软雅黑" panose="020B0503020204020204" pitchFamily="34" charset="-122"/>
              </a:rPr>
              <a:t>二、分析动力学图像问题的方法</a:t>
            </a:r>
            <a:endParaRPr lang="zh-CN" altLang="en-US" sz="2800" b="1" dirty="0" smtClean="0"/>
          </a:p>
          <a:p>
            <a:pPr eaLnBrk="0" latinLnBrk="1" hangingPunct="0">
              <a:lnSpc>
                <a:spcPct val="150000"/>
              </a:lnSpc>
              <a:spcBef>
                <a:spcPts val="145"/>
              </a:spcBef>
            </a:pPr>
            <a:r>
              <a:rPr lang="en-US" altLang="zh-CN"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b="1" kern="0" dirty="0" smtClean="0">
                <a:solidFill>
                  <a:srgbClr val="000000"/>
                </a:solidFill>
                <a:latin typeface="Times New Roman" panose="02020603050405020304" pitchFamily="65" charset="-122"/>
                <a:ea typeface="华文细黑" panose="02010600040101010101" pitchFamily="65" charset="-122"/>
              </a:rPr>
              <a:t>分清图像的类别</a:t>
            </a:r>
            <a:r>
              <a:rPr lang="en-US" altLang="zh-CN" sz="2410" b="1"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即分清横、纵坐标所代表的物理量</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明确其物理意义。</a:t>
            </a:r>
            <a:endParaRPr lang="zh-CN" altLang="en-US" sz="2800" dirty="0" smtClean="0"/>
          </a:p>
          <a:p>
            <a:pPr eaLnBrk="0" latinLnBrk="1" hangingPunct="0">
              <a:lnSpc>
                <a:spcPct val="150000"/>
              </a:lnSpc>
              <a:spcBef>
                <a:spcPts val="145"/>
              </a:spcBef>
            </a:pPr>
            <a:r>
              <a:rPr lang="en-US" altLang="zh-CN"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b="1" kern="0" dirty="0" smtClean="0">
                <a:solidFill>
                  <a:srgbClr val="000000"/>
                </a:solidFill>
                <a:latin typeface="Times New Roman" panose="02020603050405020304" pitchFamily="65" charset="-122"/>
                <a:ea typeface="华文细黑" panose="02010600040101010101" pitchFamily="65" charset="-122"/>
              </a:rPr>
              <a:t>建立图像与物体运动间的关系</a:t>
            </a:r>
            <a:r>
              <a:rPr lang="en-US" altLang="zh-CN" sz="2410" b="1"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把图像与具体的题意、情境结合起来</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明确图像反映</a:t>
            </a:r>
            <a:br>
              <a:rPr lang="zh-CN" altLang="en-US" sz="2800" dirty="0" smtClean="0"/>
            </a:br>
            <a:r>
              <a:rPr lang="zh-CN" altLang="en-US" sz="2410" kern="0" dirty="0" smtClean="0">
                <a:solidFill>
                  <a:srgbClr val="000000"/>
                </a:solidFill>
                <a:latin typeface="Times New Roman" panose="02020603050405020304" pitchFamily="65" charset="-122"/>
                <a:ea typeface="华文细黑" panose="02010600040101010101" pitchFamily="65" charset="-122"/>
              </a:rPr>
              <a:t>的物理过程。</a:t>
            </a:r>
            <a:endParaRPr lang="zh-CN" altLang="en-US" sz="2800" dirty="0" smtClean="0"/>
          </a:p>
          <a:p>
            <a:pPr eaLnBrk="0" latinLnBrk="1" hangingPunct="0">
              <a:lnSpc>
                <a:spcPct val="150000"/>
              </a:lnSpc>
              <a:spcBef>
                <a:spcPts val="145"/>
              </a:spcBef>
            </a:pPr>
            <a:r>
              <a:rPr lang="en-US" altLang="zh-CN" sz="2410" b="1" kern="0" dirty="0" smtClean="0">
                <a:solidFill>
                  <a:srgbClr val="000000"/>
                </a:solidFill>
                <a:latin typeface="Times New Roman" panose="02020603050405020304" pitchFamily="65" charset="-122"/>
                <a:ea typeface="华文细黑" panose="02010600040101010101" pitchFamily="65" charset="-122"/>
              </a:rPr>
              <a:t>3.</a:t>
            </a:r>
            <a:r>
              <a:rPr lang="zh-CN" altLang="en-US" sz="2410" b="1" kern="0" dirty="0" smtClean="0">
                <a:solidFill>
                  <a:srgbClr val="000000"/>
                </a:solidFill>
                <a:latin typeface="Times New Roman" panose="02020603050405020304" pitchFamily="65" charset="-122"/>
                <a:ea typeface="华文细黑" panose="02010600040101010101" pitchFamily="65" charset="-122"/>
              </a:rPr>
              <a:t>建立图像与公式间的关系</a:t>
            </a:r>
            <a:r>
              <a:rPr lang="en-US" altLang="zh-CN" sz="2410" b="1"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建立与图像对应的函数关系</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然后根据函数关系读取信息</a:t>
            </a:r>
            <a:br>
              <a:rPr lang="zh-CN" altLang="en-US" sz="2800" dirty="0" smtClean="0"/>
            </a:br>
            <a:r>
              <a:rPr lang="zh-CN" altLang="en-US" sz="2410" kern="0" dirty="0" smtClean="0">
                <a:solidFill>
                  <a:srgbClr val="000000"/>
                </a:solidFill>
                <a:latin typeface="Times New Roman" panose="02020603050405020304" pitchFamily="65" charset="-122"/>
                <a:ea typeface="华文细黑" panose="02010600040101010101" pitchFamily="65" charset="-122"/>
              </a:rPr>
              <a:t>或描点作图</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u="sng" kern="0" dirty="0" smtClean="0">
                <a:solidFill>
                  <a:srgbClr val="000000"/>
                </a:solidFill>
                <a:latin typeface="Times New Roman" panose="02020603050405020304" pitchFamily="65" charset="-122"/>
                <a:ea typeface="华文细黑" panose="02010600040101010101" pitchFamily="65" charset="-122"/>
              </a:rPr>
              <a:t>特别要明确图像斜率、面积、截距等对应的物理意义</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sz="2800" dirty="0" smtClean="0"/>
          </a:p>
          <a:p>
            <a:pPr eaLnBrk="0" latinLnBrk="1" hangingPunct="0">
              <a:lnSpc>
                <a:spcPct val="150000"/>
              </a:lnSpc>
              <a:spcBef>
                <a:spcPts val="145"/>
              </a:spcBef>
            </a:pPr>
            <a:r>
              <a:rPr lang="en-US" altLang="zh-CN" sz="2410" b="1" kern="0" dirty="0" smtClean="0">
                <a:solidFill>
                  <a:srgbClr val="000000"/>
                </a:solidFill>
                <a:latin typeface="Times New Roman" panose="02020603050405020304" pitchFamily="65" charset="-122"/>
                <a:ea typeface="华文细黑" panose="02010600040101010101" pitchFamily="65" charset="-122"/>
              </a:rPr>
              <a:t>4.</a:t>
            </a:r>
            <a:r>
              <a:rPr lang="zh-CN" altLang="en-US" sz="2410" b="1" kern="0" dirty="0" smtClean="0">
                <a:solidFill>
                  <a:srgbClr val="000000"/>
                </a:solidFill>
                <a:latin typeface="Times New Roman" panose="02020603050405020304" pitchFamily="65" charset="-122"/>
                <a:ea typeface="华文细黑" panose="02010600040101010101" pitchFamily="65" charset="-122"/>
              </a:rPr>
              <a:t>读图时要注意一些特殊点</a:t>
            </a:r>
            <a:r>
              <a:rPr lang="en-US" altLang="zh-CN" sz="2410" b="1"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比如起点、截距、转折点、两图线的交点</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特别注意临界</a:t>
            </a:r>
            <a:endParaRPr lang="zh-CN" altLang="en-US" sz="2800"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点</a:t>
            </a:r>
            <a:r>
              <a:rPr lang="zh-CN" altLang="en-US" sz="2410" kern="0" dirty="0" smtClean="0">
                <a:solidFill>
                  <a:srgbClr val="000000"/>
                </a:solidFill>
                <a:latin typeface="Times New Roman" panose="02020603050405020304" pitchFamily="65" charset="-122"/>
                <a:ea typeface="华文细黑" panose="02010600040101010101" pitchFamily="65" charset="-122"/>
              </a:rPr>
              <a:t>(在临界点物体运动形式往往发生变化)。</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smtClean="0">
                <a:solidFill>
                  <a:schemeClr val="bg1"/>
                </a:solidFill>
                <a:latin typeface="微软雅黑" panose="020B0503020204020204" pitchFamily="34" charset="-122"/>
                <a:ea typeface="微软雅黑" panose="020B0503020204020204" pitchFamily="34" charset="-122"/>
              </a:rPr>
              <a:t>第</a:t>
            </a:r>
            <a:r>
              <a:rPr lang="en-US" altLang="zh-CN" sz="5000" b="1" dirty="0" smtClean="0">
                <a:solidFill>
                  <a:schemeClr val="bg1"/>
                </a:solidFill>
                <a:latin typeface="微软雅黑" panose="020B0503020204020204" pitchFamily="34" charset="-122"/>
                <a:ea typeface="微软雅黑" panose="020B0503020204020204" pitchFamily="34" charset="-122"/>
              </a:rPr>
              <a:t>1</a:t>
            </a:r>
            <a:r>
              <a:rPr lang="zh-CN" altLang="en-US" sz="5000" b="1" dirty="0" smtClean="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114600"/>
            <a:ext cx="6172034" cy="1631012"/>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牛顿第一定律　</a:t>
            </a:r>
            <a:endParaRPr lang="en-US" altLang="zh-CN" sz="5000" b="1" dirty="0" smtClean="0">
              <a:solidFill>
                <a:schemeClr val="bg2">
                  <a:lumMod val="50000"/>
                </a:schemeClr>
              </a:solidFill>
              <a:latin typeface="微软雅黑" panose="020B0503020204020204" pitchFamily="34" charset="-122"/>
              <a:ea typeface="微软雅黑" panose="020B0503020204020204" pitchFamily="34" charset="-122"/>
            </a:endParaRPr>
          </a:p>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牛顿第二定律</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24576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400" b="1" kern="0" dirty="0" smtClean="0">
                <a:solidFill>
                  <a:srgbClr val="DE0000"/>
                </a:solidFill>
                <a:latin typeface="微软雅黑" panose="020B0503020204020204" pitchFamily="34" charset="-122"/>
                <a:ea typeface="微软雅黑" panose="020B0503020204020204" pitchFamily="34"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a:ea typeface="楷体" panose="02010609060101010101" pitchFamily="49" charset="-122"/>
              </a:rPr>
              <a:t>(2024广东,7,4分)</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如图所示,轻质弹簧竖直放置,下端固定。木块从弹簧正上方</a:t>
            </a:r>
            <a:br>
              <a:rPr dirty="0"/>
            </a:br>
            <a:r>
              <a:rPr lang="zh-CN" altLang="en-US" sz="2410" i="1" kern="0" dirty="0" smtClean="0">
                <a:solidFill>
                  <a:srgbClr val="000000"/>
                </a:solidFill>
                <a:latin typeface="Times New Roman" panose="02020603050405020304" pitchFamily="65" charset="-122"/>
                <a:ea typeface="华文细黑" panose="02010600040101010101" pitchFamily="65" charset="-122"/>
              </a:rPr>
              <a:t>H</a:t>
            </a:r>
            <a:r>
              <a:rPr lang="zh-CN" altLang="en-US" sz="2410" kern="0" dirty="0" smtClean="0">
                <a:solidFill>
                  <a:srgbClr val="000000"/>
                </a:solidFill>
                <a:latin typeface="Times New Roman" panose="02020603050405020304" pitchFamily="65" charset="-122"/>
                <a:ea typeface="华文细黑" panose="02010600040101010101" pitchFamily="65" charset="-122"/>
              </a:rPr>
              <a:t>高度处由静止释放。以木块释放点为原点,取竖直向下为正方向,木块的位移为</a:t>
            </a:r>
            <a:r>
              <a:rPr lang="zh-CN" altLang="en-US" sz="2410" i="1" kern="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,所</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受合外力为</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 运动时间为</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,忽略空气阻力,弹簧在弹性限度内。关于木块从释放到第</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一次回到原点的过程中,其</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图像或</a:t>
            </a:r>
            <a:r>
              <a:rPr lang="zh-CN" altLang="en-US" sz="2410" i="1" kern="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图像可能正确的是(　    )</a:t>
            </a:r>
            <a:endParaRPr lang="zh-CN" altLang="en-US" dirty="0"/>
          </a:p>
          <a:p>
            <a:pPr marL="0" indent="0" eaLnBrk="0" latinLnBrk="1" hangingPunct="0">
              <a:lnSpc>
                <a:spcPct val="150000"/>
              </a:lnSpc>
              <a:spcBef>
                <a:spcPts val="145"/>
              </a:spcBef>
              <a:buNone/>
            </a:pPr>
            <a:r>
              <a:rPr lang="zh-CN" altLang="en-US" sz="4885" kern="0" spc="29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21.jpeg"/>
          <p:cNvPicPr>
            <a:picLocks noChangeAspect="1"/>
          </p:cNvPicPr>
          <p:nvPr/>
        </p:nvPicPr>
        <p:blipFill>
          <a:blip r:embed="rId1" cstate="print"/>
          <a:stretch>
            <a:fillRect/>
          </a:stretch>
        </p:blipFill>
        <p:spPr>
          <a:xfrm>
            <a:off x="2123654" y="3567861"/>
            <a:ext cx="1151598" cy="2069538"/>
          </a:xfrm>
          <a:prstGeom prst="rect">
            <a:avLst/>
          </a:prstGeom>
        </p:spPr>
      </p:pic>
      <p:grpSp>
        <p:nvGrpSpPr>
          <p:cNvPr id="4" name="组合 3"/>
          <p:cNvGrpSpPr/>
          <p:nvPr/>
        </p:nvGrpSpPr>
        <p:grpSpPr>
          <a:xfrm>
            <a:off x="4427911" y="2844206"/>
            <a:ext cx="3600400" cy="3624878"/>
            <a:chOff x="468000" y="808304"/>
            <a:chExt cx="4250549" cy="4279447"/>
          </a:xfrm>
        </p:grpSpPr>
        <p:pic>
          <p:nvPicPr>
            <p:cNvPr id="5" name="图片 3" descr="textimage22.jpeg"/>
            <p:cNvPicPr>
              <a:picLocks noChangeAspect="1"/>
            </p:cNvPicPr>
            <p:nvPr/>
          </p:nvPicPr>
          <p:blipFill>
            <a:blip r:embed="rId2" cstate="print"/>
            <a:stretch>
              <a:fillRect/>
            </a:stretch>
          </p:blipFill>
          <p:spPr>
            <a:xfrm>
              <a:off x="468000" y="808304"/>
              <a:ext cx="1819275" cy="2057400"/>
            </a:xfrm>
            <a:prstGeom prst="rect">
              <a:avLst/>
            </a:prstGeom>
          </p:spPr>
        </p:pic>
        <p:pic>
          <p:nvPicPr>
            <p:cNvPr id="6" name="图片 4" descr="textimage23.jpeg"/>
            <p:cNvPicPr>
              <a:picLocks noChangeAspect="1"/>
            </p:cNvPicPr>
            <p:nvPr/>
          </p:nvPicPr>
          <p:blipFill>
            <a:blip r:embed="rId3" cstate="print"/>
            <a:stretch>
              <a:fillRect/>
            </a:stretch>
          </p:blipFill>
          <p:spPr>
            <a:xfrm>
              <a:off x="2899275" y="808304"/>
              <a:ext cx="1819274" cy="2057400"/>
            </a:xfrm>
            <a:prstGeom prst="rect">
              <a:avLst/>
            </a:prstGeom>
          </p:spPr>
        </p:pic>
        <p:pic>
          <p:nvPicPr>
            <p:cNvPr id="7" name="图片 5" descr="textimage24.jpeg"/>
            <p:cNvPicPr>
              <a:picLocks noChangeAspect="1"/>
            </p:cNvPicPr>
            <p:nvPr/>
          </p:nvPicPr>
          <p:blipFill>
            <a:blip r:embed="rId4" cstate="print"/>
            <a:stretch>
              <a:fillRect/>
            </a:stretch>
          </p:blipFill>
          <p:spPr>
            <a:xfrm>
              <a:off x="468000" y="2877952"/>
              <a:ext cx="1638300" cy="2209799"/>
            </a:xfrm>
            <a:prstGeom prst="rect">
              <a:avLst/>
            </a:prstGeom>
          </p:spPr>
        </p:pic>
        <p:pic>
          <p:nvPicPr>
            <p:cNvPr id="8" name="图片 6" descr="textimage25.jpeg"/>
            <p:cNvPicPr>
              <a:picLocks noChangeAspect="1"/>
            </p:cNvPicPr>
            <p:nvPr/>
          </p:nvPicPr>
          <p:blipFill>
            <a:blip r:embed="rId5" cstate="print"/>
            <a:stretch>
              <a:fillRect/>
            </a:stretch>
          </p:blipFill>
          <p:spPr>
            <a:xfrm>
              <a:off x="2987750" y="2877952"/>
              <a:ext cx="1638299" cy="2209799"/>
            </a:xfrm>
            <a:prstGeom prst="rect">
              <a:avLst/>
            </a:prstGeom>
          </p:spPr>
        </p:pic>
      </p:grpSp>
      <p:sp>
        <p:nvSpPr>
          <p:cNvPr id="9" name="文本框 8"/>
          <p:cNvSpPr txBox="1"/>
          <p:nvPr/>
        </p:nvSpPr>
        <p:spPr>
          <a:xfrm>
            <a:off x="8244334" y="2412157"/>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460562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木块接触弹簧前先做自由落体运动,有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,即</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&lt;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图线为抛物线的一部</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分,</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。木块在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处接触弹簧,此后还要继续加速一段时间,故</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时,刚开始一段</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图线斜率还要继续增大;当木块运动到其重力和弹簧弹力相等位置时速度最大,此</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后开始减速,</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图线斜率逐渐减小到零,运动到最低点后开始反弹,上升过程中由运动的</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对称性可知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图线对称,</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。木块下降过程,木块所受合外力先为竖直向下的定值,</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位移为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时接触弹簧,此后合外力沿竖直向下方向减小到0再反向增大,上升过程,合外</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力先沿竖直向上方向减小到0后反向增大,离开弹簧后木块受到竖直向下的恒定合外</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力,上升过程的运动为下降过程运动的逆运动[另解:假设弹簧的劲度系数为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k</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H</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6665713" y="411356"/>
          <a:ext cx="219075" cy="657225"/>
        </p:xfrm>
        <a:graphic>
          <a:graphicData uri="http://schemas.openxmlformats.org/presentationml/2006/ole">
            <mc:AlternateContent xmlns:mc="http://schemas.openxmlformats.org/markup-compatibility/2006">
              <mc:Choice xmlns:v="urn:schemas-microsoft-com:vml" Requires="v">
                <p:oleObj spid="_x0000_s8193" name="Equation" r:id="rId1" imgW="5791200" imgH="17373600" progId="Equation.DSMT4">
                  <p:embed/>
                </p:oleObj>
              </mc:Choice>
              <mc:Fallback>
                <p:oleObj name="Equation" r:id="rId1" imgW="5791200" imgH="17373600" progId="Equation.DSMT4">
                  <p:embed/>
                  <p:pic>
                    <p:nvPicPr>
                      <p:cNvPr id="0" name="图片 8192"/>
                      <p:cNvPicPr>
                        <a:picLocks noChangeAspect="1"/>
                      </p:cNvPicPr>
                      <p:nvPr/>
                    </p:nvPicPr>
                    <p:blipFill>
                      <a:blip r:embed="rId2"/>
                      <a:stretch>
                        <a:fillRect/>
                      </a:stretch>
                    </p:blipFill>
                    <p:spPr>
                      <a:xfrm>
                        <a:off x="6665713" y="411356"/>
                        <a:ext cx="219075" cy="657225"/>
                      </a:xfrm>
                      <a:prstGeom prst="rect">
                        <a:avLst/>
                      </a:prstGeom>
                      <a:noFill/>
                      <a:ln w="9525">
                        <a:noFill/>
                      </a:ln>
                    </p:spPr>
                  </p:pic>
                </p:oleObj>
              </mc:Fallback>
            </mc:AlternateContent>
          </a:graphicData>
        </a:graphic>
      </p:graphicFrame>
      <p:sp>
        <p:nvSpPr>
          <p:cNvPr id="5" name="TextBox 2"/>
          <p:cNvSpPr txBox="1"/>
          <p:nvPr/>
        </p:nvSpPr>
        <p:spPr>
          <a:xfrm>
            <a:off x="468000" y="4860429"/>
            <a:ext cx="11831400" cy="556114"/>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时,</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;当</a:t>
            </a:r>
            <a:r>
              <a:rPr lang="zh-CN" altLang="en-US" sz="2410" i="1" kern="0" dirty="0" smtClean="0">
                <a:solidFill>
                  <a:srgbClr val="000000"/>
                </a:solidFill>
                <a:latin typeface="Times New Roman" panose="02020603050405020304" pitchFamily="65" charset="-122"/>
                <a:ea typeface="楷体_GB2312" pitchFamily="65" charset="-122"/>
              </a:rPr>
              <a:t>y</a:t>
            </a:r>
            <a:r>
              <a:rPr lang="zh-CN" altLang="en-US" sz="2410" kern="0" dirty="0" smtClean="0">
                <a:solidFill>
                  <a:srgbClr val="000000"/>
                </a:solidFill>
                <a:latin typeface="Times New Roman" panose="02020603050405020304" pitchFamily="65" charset="-122"/>
                <a:ea typeface="楷体_GB2312" pitchFamily="65" charset="-122"/>
              </a:rPr>
              <a:t>&gt;</a:t>
            </a:r>
            <a:r>
              <a:rPr lang="zh-CN" altLang="en-US" sz="2410" i="1" kern="0" dirty="0" smtClean="0">
                <a:solidFill>
                  <a:srgbClr val="000000"/>
                </a:solidFill>
                <a:latin typeface="Times New Roman" panose="02020603050405020304" pitchFamily="65" charset="-122"/>
                <a:ea typeface="楷体_GB2312" pitchFamily="65" charset="-122"/>
              </a:rPr>
              <a:t>H</a:t>
            </a:r>
            <a:r>
              <a:rPr lang="zh-CN" altLang="en-US" sz="2410" kern="0" dirty="0" smtClean="0">
                <a:solidFill>
                  <a:srgbClr val="000000"/>
                </a:solidFill>
                <a:latin typeface="Times New Roman" panose="02020603050405020304" pitchFamily="65" charset="-122"/>
                <a:ea typeface="楷体_GB2312" pitchFamily="65" charset="-122"/>
              </a:rPr>
              <a:t>时,</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k</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y</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H</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A、B错误</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sp>
        <p:nvSpPr>
          <p:cNvPr id="6" name="TextBox 2"/>
          <p:cNvSpPr txBox="1"/>
          <p:nvPr/>
        </p:nvSpPr>
        <p:spPr>
          <a:xfrm>
            <a:off x="468000" y="5436493"/>
            <a:ext cx="11831400" cy="49340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易错</a:t>
            </a:r>
            <a:r>
              <a:rPr lang="zh-CN" altLang="en-US" sz="2410" b="1" kern="0" dirty="0" smtClean="0">
                <a:solidFill>
                  <a:srgbClr val="DE0000"/>
                </a:solidFill>
                <a:ea typeface="微软雅黑" panose="020B0503020204020204" pitchFamily="34" charset="-122"/>
              </a:rPr>
              <a:t>警示</a:t>
            </a:r>
            <a:r>
              <a:rPr lang="zh-CN" altLang="en-US" sz="2410" kern="0" dirty="0" smtClean="0">
                <a:solidFill>
                  <a:srgbClr val="000000"/>
                </a:solidFill>
                <a:latin typeface="Times New Roman" panose="02020603050405020304" pitchFamily="65" charset="-122"/>
                <a:ea typeface="楷体_GB2312" pitchFamily="65" charset="-122"/>
              </a:rPr>
              <a:t>　本题A、B项中,横轴为木块的位移</a:t>
            </a:r>
            <a:r>
              <a:rPr lang="zh-CN" altLang="en-US" sz="2410" i="1" kern="0" dirty="0" smtClean="0">
                <a:solidFill>
                  <a:srgbClr val="000000"/>
                </a:solidFill>
                <a:latin typeface="Times New Roman" panose="02020603050405020304" pitchFamily="65" charset="-122"/>
                <a:ea typeface="楷体_GB2312" pitchFamily="65" charset="-122"/>
              </a:rPr>
              <a:t>y</a:t>
            </a:r>
            <a:r>
              <a:rPr lang="zh-CN" altLang="en-US" sz="2410" kern="0" dirty="0" smtClean="0">
                <a:solidFill>
                  <a:srgbClr val="000000"/>
                </a:solidFill>
                <a:latin typeface="Times New Roman" panose="02020603050405020304" pitchFamily="65" charset="-122"/>
                <a:ea typeface="楷体_GB2312" pitchFamily="65" charset="-122"/>
              </a:rPr>
              <a:t>,所以上升过程应沿图线从右往左看。</a:t>
            </a:r>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15764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高考变</a:t>
            </a:r>
            <a:r>
              <a:rPr lang="zh-CN" altLang="en-US" sz="2410" b="1" kern="0" dirty="0" smtClean="0">
                <a:solidFill>
                  <a:srgbClr val="DE0000"/>
                </a:solidFill>
                <a:ea typeface="微软雅黑" panose="020B0503020204020204" pitchFamily="34" charset="-122"/>
              </a:rPr>
              <a:t>式</a:t>
            </a:r>
            <a:r>
              <a:rPr lang="zh-CN" altLang="en-US" sz="2410" b="1" kern="0" dirty="0" smtClean="0">
                <a:solidFill>
                  <a:srgbClr val="C00000"/>
                </a:solidFill>
                <a:latin typeface="Times New Roman" panose="02020603050405020304" pitchFamily="65" charset="-122"/>
                <a:ea typeface="华文细黑" panose="02010600040101010101" pitchFamily="65" charset="-122"/>
              </a:rPr>
              <a:t>   (情境相似,变换考查角度)</a:t>
            </a:r>
            <a:r>
              <a:rPr lang="zh-CN" altLang="en-US" sz="2410" kern="0" dirty="0" smtClean="0">
                <a:solidFill>
                  <a:srgbClr val="000000"/>
                </a:solidFill>
                <a:latin typeface="Times New Roman" panose="02020603050405020304" pitchFamily="65" charset="-122"/>
                <a:ea typeface="华文细黑" panose="02010600040101010101" pitchFamily="65" charset="-122"/>
              </a:rPr>
              <a:t>如图(a)所示,原长</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=0.3 m的轻质弹簧的下端固定</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在倾角为</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的固定光滑斜面体的底部,在弹簧的上端从静止开始释放质量为1 kg的小球,</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小球的加速度大小</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与弹簧长度</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间的关系如图(b)所示。重力加速度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取10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,忽略空</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气阻力,则</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dirty="0" smtClean="0"/>
              <a:t> </a:t>
            </a:r>
            <a:endParaRPr lang="zh-CN" altLang="en-US" dirty="0"/>
          </a:p>
        </p:txBody>
      </p:sp>
      <p:pic>
        <p:nvPicPr>
          <p:cNvPr id="3" name="图片 3" descr="textimage26.jpeg"/>
          <p:cNvPicPr>
            <a:picLocks noChangeAspect="1"/>
          </p:cNvPicPr>
          <p:nvPr/>
        </p:nvPicPr>
        <p:blipFill>
          <a:blip r:embed="rId1" cstate="print"/>
          <a:stretch>
            <a:fillRect/>
          </a:stretch>
        </p:blipFill>
        <p:spPr>
          <a:xfrm>
            <a:off x="7205064" y="2683049"/>
            <a:ext cx="1866900" cy="1714500"/>
          </a:xfrm>
          <a:prstGeom prst="rect">
            <a:avLst/>
          </a:prstGeom>
        </p:spPr>
      </p:pic>
      <p:pic>
        <p:nvPicPr>
          <p:cNvPr id="4" name="图片 4" descr="textimage27.jpeg"/>
          <p:cNvPicPr>
            <a:picLocks noChangeAspect="1"/>
          </p:cNvPicPr>
          <p:nvPr/>
        </p:nvPicPr>
        <p:blipFill>
          <a:blip r:embed="rId2" cstate="print"/>
          <a:stretch>
            <a:fillRect/>
          </a:stretch>
        </p:blipFill>
        <p:spPr>
          <a:xfrm>
            <a:off x="9108430" y="2340149"/>
            <a:ext cx="2466975" cy="2400300"/>
          </a:xfrm>
          <a:prstGeom prst="rect">
            <a:avLst/>
          </a:prstGeom>
        </p:spPr>
      </p:pic>
      <p:sp>
        <p:nvSpPr>
          <p:cNvPr id="5" name="TextBox 2"/>
          <p:cNvSpPr txBox="1"/>
          <p:nvPr/>
        </p:nvSpPr>
        <p:spPr>
          <a:xfrm>
            <a:off x="468000" y="2844205"/>
            <a:ext cx="11831400" cy="2196114"/>
          </a:xfrm>
          <a:prstGeom prst="rect">
            <a:avLst/>
          </a:prstGeom>
          <a:noFill/>
        </p:spPr>
        <p:txBody>
          <a:bodyPr wrap="square" lIns="0" tIns="0" rIns="0" bIns="0" rtlCol="0">
            <a:spAutoFit/>
          </a:bodyPr>
          <a:lstStyle/>
          <a:p>
            <a:pPr marL="0" indent="0" eaLnBrk="0" latinLnBrk="1" hangingPunct="0">
              <a:lnSpc>
                <a:spcPct val="150000"/>
              </a:lnSpc>
              <a:spcBef>
                <a:spcPts val="239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A.斜面倾角的正弦值为0.8</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B.弹簧的劲度系数为60 N/</a:t>
            </a:r>
            <a:r>
              <a:rPr lang="zh-CN" altLang="en-US" sz="2410" kern="0" dirty="0" smtClean="0">
                <a:solidFill>
                  <a:srgbClr val="000000"/>
                </a:solidFill>
                <a:latin typeface="Times New Roman" panose="02020603050405020304" pitchFamily="65" charset="-122"/>
                <a:ea typeface="华文细黑" panose="02010600040101010101" pitchFamily="65" charset="-122"/>
              </a:rPr>
              <a:t>m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C.小球的最大速度大小为0.6 m/s</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D.小球运动到最低点时的加速度大小为5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150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sp>
        <p:nvSpPr>
          <p:cNvPr id="6" name="文本框 8"/>
          <p:cNvSpPr txBox="1"/>
          <p:nvPr/>
        </p:nvSpPr>
        <p:spPr>
          <a:xfrm>
            <a:off x="2267670" y="2412157"/>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39949"/>
            <a:ext cx="11831400" cy="439319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kern="0"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当</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&lt;0.2 m时,由牛顿第二定律可得</a:t>
            </a:r>
            <a:r>
              <a:rPr lang="zh-CN" altLang="en-US" sz="2410" i="1" kern="0" dirty="0" smtClean="0">
                <a:solidFill>
                  <a:srgbClr val="000000"/>
                </a:solidFill>
                <a:latin typeface="Times New Roman" panose="02020603050405020304" pitchFamily="65" charset="-122"/>
                <a:ea typeface="楷体_GB2312" pitchFamily="65" charset="-122"/>
              </a:rPr>
              <a:t>k</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 sin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a:t>
            </a:r>
            <a:r>
              <a:rPr lang="zh-CN" altLang="en-US" sz="2410" kern="0" dirty="0" smtClean="0">
                <a:solidFill>
                  <a:srgbClr val="000000"/>
                </a:solidFill>
                <a:latin typeface="Times New Roman" panose="02020603050405020304" pitchFamily="65" charset="-122"/>
                <a:ea typeface="楷体_GB2312" pitchFamily="65" charset="-122"/>
              </a:rPr>
              <a:t>,整理可得</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538"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0"/>
              </a:spcBef>
              <a:buNone/>
            </a:pPr>
            <a:r>
              <a:rPr lang="zh-CN" altLang="en-US" sz="3090" kern="0" spc="906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,结合图像有-</a:t>
            </a:r>
            <a:r>
              <a:rPr lang="zh-CN" altLang="en-US" sz="3090" kern="0" spc="-91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238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s</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906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=12 m/s</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k</a:t>
            </a:r>
            <a:r>
              <a:rPr lang="zh-CN" altLang="en-US" sz="2410" kern="0" dirty="0" smtClean="0">
                <a:solidFill>
                  <a:srgbClr val="000000"/>
                </a:solidFill>
                <a:latin typeface="Times New Roman" panose="02020603050405020304" pitchFamily="65" charset="-122"/>
                <a:ea typeface="楷体_GB2312" pitchFamily="65" charset="-122"/>
              </a:rPr>
              <a:t>=60 N/m,sin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=0.6,</a:t>
            </a:r>
            <a:r>
              <a:rPr lang="zh-CN" altLang="en-US" sz="2410" kern="0" dirty="0" smtClean="0">
                <a:solidFill>
                  <a:srgbClr val="C00000"/>
                </a:solidFill>
                <a:latin typeface="Times New Roman" panose="02020603050405020304" pitchFamily="65" charset="-122"/>
                <a:ea typeface="楷体_GB2312" pitchFamily="65" charset="-122"/>
              </a:rPr>
              <a:t>A错</a:t>
            </a:r>
            <a:endParaRPr lang="zh-CN" altLang="en-US" dirty="0">
              <a:solidFill>
                <a:srgbClr val="C00000"/>
              </a:solidFill>
            </a:endParaRPr>
          </a:p>
          <a:p>
            <a:pPr marL="0" indent="0" eaLnBrk="0" latinLnBrk="1" hangingPunct="0">
              <a:lnSpc>
                <a:spcPct val="150000"/>
              </a:lnSpc>
              <a:spcBef>
                <a:spcPts val="0"/>
              </a:spcBef>
              <a:buNone/>
            </a:pPr>
            <a:r>
              <a:rPr lang="zh-CN" altLang="en-US" sz="2410" kern="0" dirty="0" smtClean="0">
                <a:solidFill>
                  <a:srgbClr val="C00000"/>
                </a:solidFill>
                <a:latin typeface="Times New Roman" panose="02020603050405020304" pitchFamily="65" charset="-122"/>
                <a:ea typeface="楷体_GB2312" pitchFamily="65" charset="-122"/>
              </a:rPr>
              <a:t>误,B正确</a:t>
            </a:r>
            <a:r>
              <a:rPr lang="zh-CN" altLang="en-US" sz="2410" kern="0" dirty="0" smtClean="0">
                <a:solidFill>
                  <a:srgbClr val="000000"/>
                </a:solidFill>
                <a:latin typeface="Times New Roman" panose="02020603050405020304" pitchFamily="65" charset="-122"/>
                <a:ea typeface="楷体_GB2312" pitchFamily="65" charset="-122"/>
              </a:rPr>
              <a:t>。由题图(b)可知小球在</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=0.2 m时</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=0,此时小球的速度最大,在</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=0.3 m时</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g</a:t>
            </a:r>
            <a:br>
              <a:rPr dirty="0"/>
            </a:br>
            <a:r>
              <a:rPr lang="zh-CN" altLang="en-US" sz="2410" kern="0" dirty="0" smtClean="0">
                <a:solidFill>
                  <a:srgbClr val="000000"/>
                </a:solidFill>
                <a:latin typeface="Times New Roman" panose="02020603050405020304" pitchFamily="65" charset="-122"/>
                <a:ea typeface="楷体_GB2312" pitchFamily="65" charset="-122"/>
              </a:rPr>
              <a:t> sin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=6 m/s</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(点拨:此时小球的速度为0),从</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到</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图像中图线与坐标轴所围面积为</a:t>
            </a:r>
            <a:br>
              <a:rPr dirty="0"/>
            </a:br>
            <a:r>
              <a:rPr lang="zh-CN" altLang="en-US" sz="3045" kern="0" spc="273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m</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/s</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=0.3 m</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/s</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,根据</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765" kern="0" spc="26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可知,</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图线与坐标轴围成的面积</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表示</a:t>
            </a:r>
            <a:r>
              <a:rPr lang="zh-CN" altLang="en-US" sz="3220" kern="0" spc="300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则小球的最大速度大小</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045" kern="0" spc="245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m/s,</a:t>
            </a:r>
            <a:r>
              <a:rPr lang="zh-CN" altLang="en-US" sz="2410" kern="0" dirty="0" smtClean="0">
                <a:solidFill>
                  <a:srgbClr val="C00000"/>
                </a:solidFill>
                <a:latin typeface="Times New Roman" panose="02020603050405020304" pitchFamily="65" charset="-122"/>
                <a:ea typeface="楷体_GB2312" pitchFamily="65" charset="-122"/>
              </a:rPr>
              <a:t>C错误</a:t>
            </a:r>
            <a:r>
              <a:rPr lang="zh-CN" altLang="en-US" sz="2410" kern="0" dirty="0" smtClean="0">
                <a:solidFill>
                  <a:srgbClr val="000000"/>
                </a:solidFill>
                <a:latin typeface="Times New Roman" panose="02020603050405020304" pitchFamily="65" charset="-122"/>
                <a:ea typeface="楷体_GB2312" pitchFamily="65" charset="-122"/>
              </a:rPr>
              <a:t>。根据小球运动的对称性,可知当</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=0.1 m</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时,运动至最低点,结合题图(b)可求得此时小球的加速度大小为6 m/s</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D错误</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10010626" y="591205"/>
          <a:ext cx="323850" cy="657225"/>
        </p:xfrm>
        <a:graphic>
          <a:graphicData uri="http://schemas.openxmlformats.org/presentationml/2006/ole">
            <mc:AlternateContent xmlns:mc="http://schemas.openxmlformats.org/markup-compatibility/2006">
              <mc:Choice xmlns:v="urn:schemas-microsoft-com:vml" Requires="v">
                <p:oleObj spid="_x0000_s9217" name="Equation" r:id="rId1" imgW="8534400" imgH="17373600" progId="Equation.DSMT4">
                  <p:embed/>
                </p:oleObj>
              </mc:Choice>
              <mc:Fallback>
                <p:oleObj name="Equation" r:id="rId1" imgW="8534400" imgH="17373600" progId="Equation.DSMT4">
                  <p:embed/>
                  <p:pic>
                    <p:nvPicPr>
                      <p:cNvPr id="0" name="图片 9216"/>
                      <p:cNvPicPr>
                        <a:picLocks noChangeAspect="1"/>
                      </p:cNvPicPr>
                      <p:nvPr/>
                    </p:nvPicPr>
                    <p:blipFill>
                      <a:blip r:embed="rId2"/>
                      <a:stretch>
                        <a:fillRect/>
                      </a:stretch>
                    </p:blipFill>
                    <p:spPr>
                      <a:xfrm>
                        <a:off x="10010626" y="591205"/>
                        <a:ext cx="323850"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468000" y="1324781"/>
          <a:ext cx="1543050" cy="657225"/>
        </p:xfrm>
        <a:graphic>
          <a:graphicData uri="http://schemas.openxmlformats.org/presentationml/2006/ole">
            <mc:AlternateContent xmlns:mc="http://schemas.openxmlformats.org/markup-compatibility/2006">
              <mc:Choice xmlns:v="urn:schemas-microsoft-com:vml" Requires="v">
                <p:oleObj spid="_x0000_s9218" name="Equation" r:id="rId3" imgW="40843200" imgH="17373600" progId="Equation.DSMT4">
                  <p:embed/>
                </p:oleObj>
              </mc:Choice>
              <mc:Fallback>
                <p:oleObj name="Equation" r:id="rId3" imgW="40843200" imgH="17373600" progId="Equation.DSMT4">
                  <p:embed/>
                  <p:pic>
                    <p:nvPicPr>
                      <p:cNvPr id="0" name="图片 9217"/>
                      <p:cNvPicPr>
                        <a:picLocks noChangeAspect="1"/>
                      </p:cNvPicPr>
                      <p:nvPr/>
                    </p:nvPicPr>
                    <p:blipFill>
                      <a:blip r:embed="rId4"/>
                      <a:stretch>
                        <a:fillRect/>
                      </a:stretch>
                    </p:blipFill>
                    <p:spPr>
                      <a:xfrm>
                        <a:off x="468000" y="1324781"/>
                        <a:ext cx="1543050"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719450" y="1324781"/>
          <a:ext cx="276224" cy="657225"/>
        </p:xfrm>
        <a:graphic>
          <a:graphicData uri="http://schemas.openxmlformats.org/presentationml/2006/ole">
            <mc:AlternateContent xmlns:mc="http://schemas.openxmlformats.org/markup-compatibility/2006">
              <mc:Choice xmlns:v="urn:schemas-microsoft-com:vml" Requires="v">
                <p:oleObj spid="_x0000_s9219" name="Equation" r:id="rId5" imgW="7315200" imgH="17373600" progId="Equation.DSMT4">
                  <p:embed/>
                </p:oleObj>
              </mc:Choice>
              <mc:Fallback>
                <p:oleObj name="Equation" r:id="rId5" imgW="7315200" imgH="17373600" progId="Equation.DSMT4">
                  <p:embed/>
                  <p:pic>
                    <p:nvPicPr>
                      <p:cNvPr id="0" name="图片 9218"/>
                      <p:cNvPicPr>
                        <a:picLocks noChangeAspect="1"/>
                      </p:cNvPicPr>
                      <p:nvPr/>
                    </p:nvPicPr>
                    <p:blipFill>
                      <a:blip r:embed="rId6"/>
                      <a:stretch>
                        <a:fillRect/>
                      </a:stretch>
                    </p:blipFill>
                    <p:spPr>
                      <a:xfrm>
                        <a:off x="3719450" y="1324781"/>
                        <a:ext cx="276224"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4168248" y="1324781"/>
          <a:ext cx="695324" cy="657225"/>
        </p:xfrm>
        <a:graphic>
          <a:graphicData uri="http://schemas.openxmlformats.org/presentationml/2006/ole">
            <mc:AlternateContent xmlns:mc="http://schemas.openxmlformats.org/markup-compatibility/2006">
              <mc:Choice xmlns:v="urn:schemas-microsoft-com:vml" Requires="v">
                <p:oleObj spid="_x0000_s9220" name="Equation" r:id="rId7" imgW="18288000" imgH="17373600" progId="Equation.DSMT4">
                  <p:embed/>
                </p:oleObj>
              </mc:Choice>
              <mc:Fallback>
                <p:oleObj name="Equation" r:id="rId7" imgW="18288000" imgH="17373600" progId="Equation.DSMT4">
                  <p:embed/>
                  <p:pic>
                    <p:nvPicPr>
                      <p:cNvPr id="0" name="图片 9219"/>
                      <p:cNvPicPr>
                        <a:picLocks noChangeAspect="1"/>
                      </p:cNvPicPr>
                      <p:nvPr/>
                    </p:nvPicPr>
                    <p:blipFill>
                      <a:blip r:embed="rId8"/>
                      <a:stretch>
                        <a:fillRect/>
                      </a:stretch>
                    </p:blipFill>
                    <p:spPr>
                      <a:xfrm>
                        <a:off x="4168248" y="1324781"/>
                        <a:ext cx="695324"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5263106" y="1324781"/>
          <a:ext cx="1543049" cy="657224"/>
        </p:xfrm>
        <a:graphic>
          <a:graphicData uri="http://schemas.openxmlformats.org/presentationml/2006/ole">
            <mc:AlternateContent xmlns:mc="http://schemas.openxmlformats.org/markup-compatibility/2006">
              <mc:Choice xmlns:v="urn:schemas-microsoft-com:vml" Requires="v">
                <p:oleObj spid="_x0000_s9221" name="Equation" r:id="rId9" imgW="40843200" imgH="17373600" progId="Equation.DSMT4">
                  <p:embed/>
                </p:oleObj>
              </mc:Choice>
              <mc:Fallback>
                <p:oleObj name="Equation" r:id="rId9" imgW="40843200" imgH="17373600" progId="Equation.DSMT4">
                  <p:embed/>
                  <p:pic>
                    <p:nvPicPr>
                      <p:cNvPr id="0" name="图片 9220"/>
                      <p:cNvPicPr>
                        <a:picLocks noChangeAspect="1"/>
                      </p:cNvPicPr>
                      <p:nvPr/>
                    </p:nvPicPr>
                    <p:blipFill>
                      <a:blip r:embed="rId10"/>
                      <a:stretch>
                        <a:fillRect/>
                      </a:stretch>
                    </p:blipFill>
                    <p:spPr>
                      <a:xfrm>
                        <a:off x="5263106" y="1324781"/>
                        <a:ext cx="1543049" cy="65722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468000" y="3129174"/>
          <a:ext cx="733425" cy="657225"/>
        </p:xfrm>
        <a:graphic>
          <a:graphicData uri="http://schemas.openxmlformats.org/presentationml/2006/ole">
            <mc:AlternateContent xmlns:mc="http://schemas.openxmlformats.org/markup-compatibility/2006">
              <mc:Choice xmlns:v="urn:schemas-microsoft-com:vml" Requires="v">
                <p:oleObj spid="_x0000_s9222" name="Equation" r:id="rId11" imgW="19507200" imgH="17373600" progId="Equation.DSMT4">
                  <p:embed/>
                </p:oleObj>
              </mc:Choice>
              <mc:Fallback>
                <p:oleObj name="Equation" r:id="rId11" imgW="19507200" imgH="17373600" progId="Equation.DSMT4">
                  <p:embed/>
                  <p:pic>
                    <p:nvPicPr>
                      <p:cNvPr id="0" name="图片 9221"/>
                      <p:cNvPicPr>
                        <a:picLocks noChangeAspect="1"/>
                      </p:cNvPicPr>
                      <p:nvPr/>
                    </p:nvPicPr>
                    <p:blipFill>
                      <a:blip r:embed="rId12"/>
                      <a:stretch>
                        <a:fillRect/>
                      </a:stretch>
                    </p:blipFill>
                    <p:spPr>
                      <a:xfrm>
                        <a:off x="468000" y="3129174"/>
                        <a:ext cx="733425" cy="6572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4101271" y="3272310"/>
          <a:ext cx="257174" cy="380999"/>
        </p:xfrm>
        <a:graphic>
          <a:graphicData uri="http://schemas.openxmlformats.org/presentationml/2006/ole">
            <mc:AlternateContent xmlns:mc="http://schemas.openxmlformats.org/markup-compatibility/2006">
              <mc:Choice xmlns:v="urn:schemas-microsoft-com:vml" Requires="v">
                <p:oleObj spid="_x0000_s9223" name="Equation" r:id="rId13" imgW="6705600" imgH="10058400" progId="Equation.DSMT4">
                  <p:embed/>
                </p:oleObj>
              </mc:Choice>
              <mc:Fallback>
                <p:oleObj name="Equation" r:id="rId13" imgW="6705600" imgH="10058400" progId="Equation.DSMT4">
                  <p:embed/>
                  <p:pic>
                    <p:nvPicPr>
                      <p:cNvPr id="0" name="图片 9222"/>
                      <p:cNvPicPr>
                        <a:picLocks noChangeAspect="1"/>
                      </p:cNvPicPr>
                      <p:nvPr/>
                    </p:nvPicPr>
                    <p:blipFill>
                      <a:blip r:embed="rId14"/>
                      <a:stretch>
                        <a:fillRect/>
                      </a:stretch>
                    </p:blipFill>
                    <p:spPr>
                      <a:xfrm>
                        <a:off x="4101271" y="3272310"/>
                        <a:ext cx="257174" cy="380999"/>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10859242" y="3091335"/>
          <a:ext cx="790575" cy="695324"/>
        </p:xfrm>
        <a:graphic>
          <a:graphicData uri="http://schemas.openxmlformats.org/presentationml/2006/ole">
            <mc:AlternateContent xmlns:mc="http://schemas.openxmlformats.org/markup-compatibility/2006">
              <mc:Choice xmlns:v="urn:schemas-microsoft-com:vml" Requires="v">
                <p:oleObj spid="_x0000_s9224" name="Equation" r:id="rId15" imgW="21031200" imgH="18288000" progId="Equation.DSMT4">
                  <p:embed/>
                </p:oleObj>
              </mc:Choice>
              <mc:Fallback>
                <p:oleObj name="Equation" r:id="rId15" imgW="21031200" imgH="18288000" progId="Equation.DSMT4">
                  <p:embed/>
                  <p:pic>
                    <p:nvPicPr>
                      <p:cNvPr id="0" name="图片 9223"/>
                      <p:cNvPicPr>
                        <a:picLocks noChangeAspect="1"/>
                      </p:cNvPicPr>
                      <p:nvPr/>
                    </p:nvPicPr>
                    <p:blipFill>
                      <a:blip r:embed="rId16"/>
                      <a:stretch>
                        <a:fillRect/>
                      </a:stretch>
                    </p:blipFill>
                    <p:spPr>
                      <a:xfrm>
                        <a:off x="10859242" y="3091335"/>
                        <a:ext cx="790575" cy="695324"/>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3954221" y="3856082"/>
          <a:ext cx="571500" cy="352424"/>
        </p:xfrm>
        <a:graphic>
          <a:graphicData uri="http://schemas.openxmlformats.org/presentationml/2006/ole">
            <mc:AlternateContent xmlns:mc="http://schemas.openxmlformats.org/markup-compatibility/2006">
              <mc:Choice xmlns:v="urn:schemas-microsoft-com:vml" Requires="v">
                <p:oleObj spid="_x0000_s9225" name="Equation" r:id="rId17" imgW="15240000" imgH="9448800" progId="Equation.DSMT4">
                  <p:embed/>
                </p:oleObj>
              </mc:Choice>
              <mc:Fallback>
                <p:oleObj name="Equation" r:id="rId17" imgW="15240000" imgH="9448800" progId="Equation.DSMT4">
                  <p:embed/>
                  <p:pic>
                    <p:nvPicPr>
                      <p:cNvPr id="0" name="图片 9224"/>
                      <p:cNvPicPr>
                        <a:picLocks noChangeAspect="1"/>
                      </p:cNvPicPr>
                      <p:nvPr/>
                    </p:nvPicPr>
                    <p:blipFill>
                      <a:blip r:embed="rId18"/>
                      <a:stretch>
                        <a:fillRect/>
                      </a:stretch>
                    </p:blipFill>
                    <p:spPr>
                      <a:xfrm>
                        <a:off x="3954221" y="3856082"/>
                        <a:ext cx="571500" cy="3524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53656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kern="0" dirty="0" smtClean="0">
                <a:solidFill>
                  <a:srgbClr val="DE0000"/>
                </a:solidFill>
                <a:latin typeface="微软雅黑" panose="020B0503020204020204" pitchFamily="34" charset="-122"/>
                <a:ea typeface="微软雅黑" panose="020B0503020204020204" pitchFamily="34" charset="-122"/>
              </a:rPr>
              <a:t>提分关键·规律总结</a:t>
            </a:r>
            <a:endParaRPr lang="zh-CN" altLang="en-US" sz="2400" b="1" kern="0"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常见动力学图像斜率、面积表示的含义</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(1)</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图像:斜率表示加速度,面积表示位移。</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图像:面积表示速度的变化量。</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(3)</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图像:斜率表示加速度的2倍。</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(4)</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图像:斜率表示物体的质量。</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(5)</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图像:面积表示力的冲量或动量的变化量。</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(6)</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图像:面积表示力做的功或动能的变化量</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sz="2410" kern="0" dirty="0" smtClean="0">
              <a:solidFill>
                <a:srgbClr val="000000"/>
              </a:solidFill>
              <a:latin typeface="Times New Roman" panose="02020603050405020304" pitchFamily="65" charset="-122"/>
              <a:ea typeface="楷体_GB2312" pitchFamily="65"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2901957"/>
        </p:xfrm>
        <a:graphic>
          <a:graphicData uri="http://schemas.openxmlformats.org/drawingml/2006/table">
            <a:tbl>
              <a:tblPr/>
              <a:tblGrid>
                <a:gridCol w="2817000"/>
                <a:gridCol w="2817000"/>
                <a:gridCol w="2817000"/>
                <a:gridCol w="2817000"/>
              </a:tblGrid>
              <a:tr h="609191">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 </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超重</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失重</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完全失重</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r>
              <a:tr h="609191">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现象</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视重大于实重</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视重小于实重</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视重等于0</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074384">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加速度</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方向向上</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方向向下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竖直向下的</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加速度等于</a:t>
                      </a:r>
                      <a:r>
                        <a:rPr lang="zh-CN" altLang="en-US" sz="2010" i="1" kern="0" dirty="0" smtClean="0">
                          <a:solidFill>
                            <a:srgbClr val="000000"/>
                          </a:solidFill>
                          <a:latin typeface="Times New Roman" panose="02020603050405020304" pitchFamily="65" charset="-122"/>
                          <a:ea typeface="华文细黑" panose="02010600040101010101" pitchFamily="65" charset="-122"/>
                        </a:rPr>
                        <a:t>g</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609191">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原理</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F-mg=ma</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mg-F=ma</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F</a:t>
                      </a:r>
                      <a:r>
                        <a:rPr lang="zh-CN" altLang="en-US" sz="2010" kern="0" dirty="0" smtClean="0">
                          <a:solidFill>
                            <a:srgbClr val="000000"/>
                          </a:solidFill>
                          <a:latin typeface="Times New Roman" panose="02020603050405020304" pitchFamily="65" charset="-122"/>
                          <a:ea typeface="华文细黑" panose="02010600040101010101" pitchFamily="65" charset="-122"/>
                        </a:rPr>
                        <a:t>=0</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sp>
        <p:nvSpPr>
          <p:cNvPr id="3" name="TextBox 2"/>
          <p:cNvSpPr txBox="1"/>
          <p:nvPr/>
        </p:nvSpPr>
        <p:spPr>
          <a:xfrm>
            <a:off x="468000" y="648000"/>
            <a:ext cx="11831400" cy="48872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kern="0" dirty="0" smtClean="0">
                <a:solidFill>
                  <a:srgbClr val="DE0000"/>
                </a:solidFill>
                <a:latin typeface="微软雅黑" panose="020B0503020204020204" pitchFamily="34" charset="-122"/>
                <a:ea typeface="微软雅黑" panose="020B0503020204020204" pitchFamily="34" charset="-122"/>
              </a:rPr>
              <a:t>考点3　超重和失重问题</a:t>
            </a:r>
            <a:endParaRPr lang="zh-CN" altLang="en-US" sz="2400" b="1" kern="0" dirty="0">
              <a:solidFill>
                <a:srgbClr val="DE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27782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400" b="1" kern="0" dirty="0" smtClean="0">
                <a:solidFill>
                  <a:srgbClr val="DE0000"/>
                </a:solidFill>
                <a:latin typeface="微软雅黑" panose="020B0503020204020204" pitchFamily="34" charset="-122"/>
                <a:ea typeface="微软雅黑" panose="020B0503020204020204" pitchFamily="34" charset="-122"/>
              </a:rPr>
              <a:t>4</a:t>
            </a:r>
            <a:r>
              <a:rPr lang="zh-CN" altLang="en-US" sz="2410" kern="0" dirty="0" smtClean="0">
                <a:solidFill>
                  <a:srgbClr val="000000"/>
                </a:solidFill>
                <a:latin typeface="Times New Roman" panose="02020603050405020304" pitchFamily="65" charset="-122"/>
                <a:ea typeface="华文细黑" panose="02010600040101010101" pitchFamily="65" charset="-122"/>
              </a:rPr>
              <a:t>　“反向蹦极”是蹦极运动中的一种类型。如图所示,弹性轻绳的上端固定在</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点,拉长后将下端固定在体验者的身上,体验者再通过扣环与固定在地面上的拉力传感</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器相连,传感器的示数为1 200 N。打开扣环,体验者从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点由静止释放,像火箭一样被</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“竖直发射”,经</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点上升到最高位置</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点,在</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点时速度最大。体验者(包括装备)的质</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量</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=60 kg(可视为质点)。忽略空气阻力,重力加速度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取10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。下列说法正确的是</a:t>
            </a:r>
            <a:br>
              <a:rPr dirty="0"/>
            </a:b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sp>
        <p:nvSpPr>
          <p:cNvPr id="3" name="TextBox 2"/>
          <p:cNvSpPr txBox="1"/>
          <p:nvPr/>
        </p:nvSpPr>
        <p:spPr>
          <a:xfrm>
            <a:off x="468000" y="3924325"/>
            <a:ext cx="11831400" cy="2204065"/>
          </a:xfrm>
          <a:prstGeom prst="rect">
            <a:avLst/>
          </a:prstGeom>
          <a:noFill/>
        </p:spPr>
        <p:txBody>
          <a:bodyPr wrap="square" lIns="0" tIns="0" rIns="0" bIns="0" rtlCol="0">
            <a:spAutoFit/>
          </a:bodyPr>
          <a:lstStyle/>
          <a:p>
            <a:pPr marL="0" indent="0" eaLnBrk="0" latinLnBrk="1" hangingPunct="0">
              <a:lnSpc>
                <a:spcPct val="150000"/>
              </a:lnSpc>
              <a:spcBef>
                <a:spcPts val="271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.上升过程,体验者的加速度先增大后减小</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B.打开扣环瞬间,体验者的加速度大小为20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C.在</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点,体验者处于超重状态</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D.在</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点,体验者处于超重状态</a:t>
            </a:r>
            <a:endParaRPr lang="zh-CN" altLang="en-US" dirty="0"/>
          </a:p>
        </p:txBody>
      </p:sp>
      <p:pic>
        <p:nvPicPr>
          <p:cNvPr id="4" name="图片 3" descr="textimage28.jpeg"/>
          <p:cNvPicPr>
            <a:picLocks noChangeAspect="1"/>
          </p:cNvPicPr>
          <p:nvPr/>
        </p:nvPicPr>
        <p:blipFill>
          <a:blip r:embed="rId1" cstate="print"/>
          <a:stretch>
            <a:fillRect/>
          </a:stretch>
        </p:blipFill>
        <p:spPr>
          <a:xfrm>
            <a:off x="7956302" y="3708301"/>
            <a:ext cx="2132537" cy="2440961"/>
          </a:xfrm>
          <a:prstGeom prst="rect">
            <a:avLst/>
          </a:prstGeom>
        </p:spPr>
      </p:pic>
      <p:sp>
        <p:nvSpPr>
          <p:cNvPr id="5" name="文本框 8"/>
          <p:cNvSpPr txBox="1"/>
          <p:nvPr/>
        </p:nvSpPr>
        <p:spPr>
          <a:xfrm>
            <a:off x="971526" y="3492277"/>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44891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体验者从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点的过程做加速运动,弹性绳的拉力大于体验者的重力,随着体</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验者向上运动,弹性绳的伸长量减小,弹性绳的弹力</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减小,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,可知加速度减小;从</a:t>
            </a:r>
            <a:br>
              <a:rPr dirty="0">
                <a:latin typeface="Times New Roman" panose="02020603050405020304"/>
                <a:ea typeface="楷体" panose="02010609060101010101" pitchFamily="49" charset="-122"/>
                <a:sym typeface="Times New Roman" panose="02020603050405020304"/>
              </a:rPr>
            </a:b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点过程,弹性绳的拉力小于体验者的重力,随着体验者向上运动,弹性绳的伸长</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量继续减小,弹性绳的弹力</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减小,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,可知加速度增大,</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。打开扣环前瞬间</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传感器的示数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=1 200 N,设此时弹性绳的弹力为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,由平衡条件得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,打开扣环瞬</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间,对体验者有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,联立并代入数据解得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=20 m/s</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点时体验者的速</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度最大,此时体验者所受合力为0,加速度为0,</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点体验者的速度为0,有向下</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的加速度,体验者处于失重状态,</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92915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kern="0" dirty="0" smtClean="0">
                <a:solidFill>
                  <a:srgbClr val="DE0000"/>
                </a:solidFill>
                <a:latin typeface="微软雅黑" panose="020B0503020204020204" pitchFamily="34" charset="-122"/>
                <a:ea typeface="微软雅黑" panose="020B0503020204020204" pitchFamily="34" charset="-122"/>
              </a:rPr>
              <a:t>提分关键·方法提升    </a:t>
            </a:r>
            <a:endParaRPr lang="zh-CN" altLang="en-US" sz="2400" b="1" kern="0"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超重、失重的判断方法</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(1)从力的角度判断:当物体所受向上的拉力(或支持力)大于重力时,物体处于超重状态;</a:t>
            </a:r>
            <a:br>
              <a:rPr dirty="0"/>
            </a:br>
            <a:r>
              <a:rPr lang="zh-CN" altLang="en-US" sz="2410" kern="0" dirty="0" smtClean="0">
                <a:solidFill>
                  <a:srgbClr val="000000"/>
                </a:solidFill>
                <a:latin typeface="Times New Roman" panose="02020603050405020304" pitchFamily="65" charset="-122"/>
                <a:ea typeface="楷体_GB2312" pitchFamily="65" charset="-122"/>
              </a:rPr>
              <a:t>小于重力时,物体处于失重状态;等于0时,物体处于完全失重状态。</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(2)从加速度的角度判断:当物体具有向上的(分)加速度时,物体处于超重状态;具有向下</a:t>
            </a:r>
            <a:br>
              <a:rPr dirty="0"/>
            </a:br>
            <a:r>
              <a:rPr lang="zh-CN" altLang="en-US" sz="2410" kern="0" dirty="0" smtClean="0">
                <a:solidFill>
                  <a:srgbClr val="000000"/>
                </a:solidFill>
                <a:latin typeface="Times New Roman" panose="02020603050405020304" pitchFamily="65" charset="-122"/>
                <a:ea typeface="楷体_GB2312" pitchFamily="65" charset="-122"/>
              </a:rPr>
              <a:t>的(分)加速度时,物体处于失重状态;向下的加速度等于重力加速度时,物体处于完全失</a:t>
            </a:r>
            <a:br>
              <a:rPr dirty="0"/>
            </a:br>
            <a:r>
              <a:rPr lang="zh-CN" altLang="en-US" sz="2410" kern="0" dirty="0" smtClean="0">
                <a:solidFill>
                  <a:srgbClr val="000000"/>
                </a:solidFill>
                <a:latin typeface="Times New Roman" panose="02020603050405020304" pitchFamily="65" charset="-122"/>
                <a:ea typeface="楷体_GB2312" pitchFamily="65" charset="-122"/>
              </a:rPr>
              <a:t>重状态</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441135"/>
            <a:ext cx="3004582" cy="859580"/>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微</a:t>
            </a:r>
            <a:r>
              <a:rPr lang="zh-CN" altLang="en-US" sz="5000" b="1" dirty="0" smtClean="0">
                <a:solidFill>
                  <a:schemeClr val="bg1"/>
                </a:solidFill>
                <a:latin typeface="微软雅黑" panose="020B0503020204020204" pitchFamily="34" charset="-122"/>
                <a:ea typeface="微软雅黑" panose="020B0503020204020204" pitchFamily="34" charset="-122"/>
              </a:rPr>
              <a:t>专题</a:t>
            </a:r>
            <a:r>
              <a:rPr lang="en-US" altLang="zh-CN" sz="5000" b="1" dirty="0" smtClean="0">
                <a:solidFill>
                  <a:schemeClr val="bg1"/>
                </a:solidFill>
                <a:latin typeface="微软雅黑" panose="020B0503020204020204" pitchFamily="34" charset="-122"/>
                <a:ea typeface="微软雅黑" panose="020B0503020204020204" pitchFamily="34" charset="-122"/>
              </a:rPr>
              <a:t>4</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99891" y="2095550"/>
            <a:ext cx="6024764" cy="1631012"/>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牛顿第二定律的综合应用</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53265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kern="0" dirty="0" smtClean="0">
                <a:solidFill>
                  <a:srgbClr val="DE0000"/>
                </a:solidFill>
                <a:latin typeface="微软雅黑" panose="020B0503020204020204" pitchFamily="34" charset="-122"/>
                <a:ea typeface="微软雅黑" panose="020B0503020204020204" pitchFamily="34" charset="-122"/>
              </a:rPr>
              <a:t>考点1　牛顿第一定律</a:t>
            </a:r>
            <a:endParaRPr lang="zh-CN" altLang="en-US" sz="2400" b="1" kern="0"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一、牛顿第一定律</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1.内容:</a:t>
            </a:r>
            <a:r>
              <a:rPr lang="zh-CN" altLang="en-US" sz="2410" u="sng" kern="0" dirty="0" smtClean="0">
                <a:solidFill>
                  <a:srgbClr val="000000"/>
                </a:solidFill>
                <a:latin typeface="Times New Roman" panose="02020603050405020304" pitchFamily="65" charset="-122"/>
                <a:ea typeface="华文细黑" panose="02010600040101010101" pitchFamily="65" charset="-122"/>
              </a:rPr>
              <a:t>一切物体总保持匀速直线运动状态或静止状态,除非作用在它上面的力迫使它</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改变这种状态</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2.意义</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(1)揭示了一切物体都具有惯性。</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(2)揭示了力不是维持物体运动状态的原因,而是改变物体运动状态的原因,即力是产生</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加速度的原因。</a:t>
            </a:r>
            <a:endParaRPr lang="zh-CN"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60812"/>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00" b="1" kern="0" dirty="0" smtClean="0">
                <a:solidFill>
                  <a:srgbClr val="DE0000"/>
                </a:solidFill>
                <a:latin typeface="微软雅黑" panose="020B0503020204020204" pitchFamily="34" charset="-122"/>
                <a:ea typeface="微软雅黑" panose="020B0503020204020204" pitchFamily="34" charset="-122"/>
              </a:rPr>
              <a:t>题型1　动力学中的连接体问题</a:t>
            </a:r>
            <a:endParaRPr lang="zh-CN" altLang="en-US" sz="2400" b="1" kern="0" dirty="0" smtClean="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a:t>
            </a:r>
            <a:r>
              <a:rPr lang="zh-CN" altLang="en-US" sz="2410" b="1" kern="0" dirty="0" smtClean="0">
                <a:solidFill>
                  <a:srgbClr val="000000"/>
                </a:solidFill>
                <a:latin typeface="Times New Roman" panose="02020603050405020304" pitchFamily="65" charset="-122"/>
                <a:ea typeface="微软雅黑" panose="020B0503020204020204" pitchFamily="34" charset="-122"/>
              </a:rPr>
              <a:t>、常见连接体问题的类型及其特点</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1.物物叠放连接体</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物体通过弹力、摩擦力等作用,具有相同的速度和加速度</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grpSp>
        <p:nvGrpSpPr>
          <p:cNvPr id="5" name="组合 4"/>
          <p:cNvGrpSpPr/>
          <p:nvPr/>
        </p:nvGrpSpPr>
        <p:grpSpPr>
          <a:xfrm>
            <a:off x="3707830" y="2916213"/>
            <a:ext cx="4829175" cy="1683676"/>
            <a:chOff x="468000" y="2844205"/>
            <a:chExt cx="4829175" cy="1683676"/>
          </a:xfrm>
        </p:grpSpPr>
        <p:pic>
          <p:nvPicPr>
            <p:cNvPr id="3" name="图片 3" descr="textimage29.jpeg"/>
            <p:cNvPicPr>
              <a:picLocks noChangeAspect="1"/>
            </p:cNvPicPr>
            <p:nvPr/>
          </p:nvPicPr>
          <p:blipFill>
            <a:blip r:embed="rId1" cstate="print"/>
            <a:stretch>
              <a:fillRect/>
            </a:stretch>
          </p:blipFill>
          <p:spPr>
            <a:xfrm>
              <a:off x="1979638" y="2844205"/>
              <a:ext cx="1694467" cy="454455"/>
            </a:xfrm>
            <a:prstGeom prst="rect">
              <a:avLst/>
            </a:prstGeom>
          </p:spPr>
        </p:pic>
        <p:pic>
          <p:nvPicPr>
            <p:cNvPr id="4" name="图片 4" descr="textimage30.jpeg"/>
            <p:cNvPicPr>
              <a:picLocks noChangeAspect="1"/>
            </p:cNvPicPr>
            <p:nvPr/>
          </p:nvPicPr>
          <p:blipFill>
            <a:blip r:embed="rId2" cstate="print"/>
            <a:stretch>
              <a:fillRect/>
            </a:stretch>
          </p:blipFill>
          <p:spPr>
            <a:xfrm>
              <a:off x="468000" y="3203906"/>
              <a:ext cx="4829175" cy="1323975"/>
            </a:xfrm>
            <a:prstGeom prst="rect">
              <a:avLst/>
            </a:prstGeom>
          </p:spPr>
        </p:pic>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681166"/>
          </a:xfrm>
          <a:prstGeom prst="rect">
            <a:avLst/>
          </a:prstGeom>
          <a:noFill/>
        </p:spPr>
        <p:txBody>
          <a:bodyPr wrap="square" lIns="0" tIns="0" rIns="0" bIns="0" rtlCol="0">
            <a:spAutoFit/>
          </a:bodyPr>
          <a:lstStyle/>
          <a:p>
            <a:pPr marL="0" indent="0" eaLnBrk="0" latinLnBrk="1" hangingPunct="0">
              <a:lnSpc>
                <a:spcPct val="150000"/>
              </a:lnSpc>
              <a:spcBef>
                <a:spcPts val="141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b="1" kern="0" dirty="0" smtClean="0">
                <a:solidFill>
                  <a:srgbClr val="000000"/>
                </a:solidFill>
                <a:latin typeface="Times New Roman" panose="02020603050405020304" pitchFamily="65" charset="-122"/>
                <a:ea typeface="华文细黑" panose="02010600040101010101" pitchFamily="65" charset="-122"/>
              </a:rPr>
              <a:t>.轻绳连接体</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轻绳在伸直状态下,两端的连接体沿绳方向的速度大小总是相等,轻绳对物体的弹力方</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向始终沿绳。</a:t>
            </a:r>
            <a:endParaRPr lang="zh-CN" altLang="en-US" dirty="0"/>
          </a:p>
        </p:txBody>
      </p:sp>
      <p:pic>
        <p:nvPicPr>
          <p:cNvPr id="6" name="图片 3" descr="textimage31.jpeg"/>
          <p:cNvPicPr>
            <a:picLocks noChangeAspect="1"/>
          </p:cNvPicPr>
          <p:nvPr/>
        </p:nvPicPr>
        <p:blipFill>
          <a:blip r:embed="rId1" cstate="print"/>
          <a:stretch>
            <a:fillRect/>
          </a:stretch>
        </p:blipFill>
        <p:spPr>
          <a:xfrm>
            <a:off x="4643404" y="2017057"/>
            <a:ext cx="2581275" cy="1438275"/>
          </a:xfrm>
          <a:prstGeom prst="rect">
            <a:avLst/>
          </a:prstGeom>
        </p:spPr>
      </p:pic>
      <p:pic>
        <p:nvPicPr>
          <p:cNvPr id="7" name="图片 4" descr="textimage32.jpeg"/>
          <p:cNvPicPr>
            <a:picLocks noChangeAspect="1"/>
          </p:cNvPicPr>
          <p:nvPr/>
        </p:nvPicPr>
        <p:blipFill>
          <a:blip r:embed="rId2" cstate="print"/>
          <a:stretch>
            <a:fillRect/>
          </a:stretch>
        </p:blipFill>
        <p:spPr>
          <a:xfrm>
            <a:off x="3491806" y="3492277"/>
            <a:ext cx="4686300" cy="15621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2237279"/>
          </a:xfrm>
          <a:prstGeom prst="rect">
            <a:avLst/>
          </a:prstGeom>
          <a:noFill/>
        </p:spPr>
        <p:txBody>
          <a:bodyPr wrap="square" lIns="0" tIns="0" rIns="0" bIns="0" rtlCol="0">
            <a:spAutoFit/>
          </a:bodyPr>
          <a:lstStyle/>
          <a:p>
            <a:pPr marL="0" indent="0" eaLnBrk="0" latinLnBrk="1" hangingPunct="0">
              <a:lnSpc>
                <a:spcPct val="150000"/>
              </a:lnSpc>
              <a:spcBef>
                <a:spcPts val="1260"/>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a:t>
            </a:r>
            <a:r>
              <a:rPr lang="zh-CN" altLang="en-US" sz="2410" b="1" kern="0" dirty="0" smtClean="0">
                <a:solidFill>
                  <a:srgbClr val="000000"/>
                </a:solidFill>
                <a:latin typeface="Times New Roman" panose="02020603050405020304" pitchFamily="65" charset="-122"/>
                <a:ea typeface="华文细黑" panose="02010600040101010101" pitchFamily="65" charset="-122"/>
              </a:rPr>
              <a:t>.轻杆连接体</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轻杆平动时,连接体具有相同的速度和加速度;轻杆参与复合运动时,两端的连接体沿杆</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方向的速度大小总是相等的;轻杆转动时,两端连接体具有相同的角速度,而线速度与转</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动半径成正比。两端连接体所受弹力方向可能沿杆,也可能不沿杆。</a:t>
            </a:r>
            <a:endParaRPr lang="zh-CN" altLang="en-US" dirty="0"/>
          </a:p>
        </p:txBody>
      </p:sp>
      <p:grpSp>
        <p:nvGrpSpPr>
          <p:cNvPr id="5" name="组合 4"/>
          <p:cNvGrpSpPr/>
          <p:nvPr/>
        </p:nvGrpSpPr>
        <p:grpSpPr>
          <a:xfrm>
            <a:off x="3923854" y="2565137"/>
            <a:ext cx="3846432" cy="1305172"/>
            <a:chOff x="2699718" y="899989"/>
            <a:chExt cx="3846432" cy="1305172"/>
          </a:xfrm>
        </p:grpSpPr>
        <p:pic>
          <p:nvPicPr>
            <p:cNvPr id="6" name="图片 3" descr="textimage33.jpeg"/>
            <p:cNvPicPr>
              <a:picLocks noChangeAspect="1"/>
            </p:cNvPicPr>
            <p:nvPr/>
          </p:nvPicPr>
          <p:blipFill>
            <a:blip r:embed="rId1" cstate="print"/>
            <a:stretch>
              <a:fillRect/>
            </a:stretch>
          </p:blipFill>
          <p:spPr>
            <a:xfrm>
              <a:off x="2699718" y="899989"/>
              <a:ext cx="1664305" cy="1281636"/>
            </a:xfrm>
            <a:prstGeom prst="rect">
              <a:avLst/>
            </a:prstGeom>
          </p:spPr>
        </p:pic>
        <p:pic>
          <p:nvPicPr>
            <p:cNvPr id="7" name="图片 4" descr="textimage34.jpeg"/>
            <p:cNvPicPr>
              <a:picLocks noChangeAspect="1"/>
            </p:cNvPicPr>
            <p:nvPr/>
          </p:nvPicPr>
          <p:blipFill>
            <a:blip r:embed="rId2" cstate="print"/>
            <a:stretch>
              <a:fillRect/>
            </a:stretch>
          </p:blipFill>
          <p:spPr>
            <a:xfrm>
              <a:off x="4472082" y="1686644"/>
              <a:ext cx="2074068" cy="518517"/>
            </a:xfrm>
            <a:prstGeom prst="rect">
              <a:avLst/>
            </a:prstGeom>
          </p:spPr>
        </p:pic>
      </p:grpSp>
      <p:pic>
        <p:nvPicPr>
          <p:cNvPr id="8" name="图片 5" descr="textimage35.jpeg"/>
          <p:cNvPicPr>
            <a:picLocks noChangeAspect="1"/>
          </p:cNvPicPr>
          <p:nvPr/>
        </p:nvPicPr>
        <p:blipFill>
          <a:blip r:embed="rId3" cstate="print"/>
          <a:stretch>
            <a:fillRect/>
          </a:stretch>
        </p:blipFill>
        <p:spPr>
          <a:xfrm>
            <a:off x="3061632" y="4775595"/>
            <a:ext cx="2819400" cy="1704975"/>
          </a:xfrm>
          <a:prstGeom prst="rect">
            <a:avLst/>
          </a:prstGeom>
        </p:spPr>
      </p:pic>
      <p:pic>
        <p:nvPicPr>
          <p:cNvPr id="9" name="图片 6" descr="textimage36.jpeg"/>
          <p:cNvPicPr>
            <a:picLocks noChangeAspect="1"/>
          </p:cNvPicPr>
          <p:nvPr/>
        </p:nvPicPr>
        <p:blipFill>
          <a:blip r:embed="rId4" cstate="print"/>
          <a:stretch>
            <a:fillRect/>
          </a:stretch>
        </p:blipFill>
        <p:spPr>
          <a:xfrm>
            <a:off x="6012086" y="4437345"/>
            <a:ext cx="2033453" cy="2042613"/>
          </a:xfrm>
          <a:prstGeom prst="rect">
            <a:avLst/>
          </a:prstGeom>
        </p:spPr>
      </p:pic>
      <p:sp>
        <p:nvSpPr>
          <p:cNvPr id="10" name="矩形 9"/>
          <p:cNvSpPr/>
          <p:nvPr/>
        </p:nvSpPr>
        <p:spPr>
          <a:xfrm>
            <a:off x="4499918" y="3861281"/>
            <a:ext cx="2031325" cy="507831"/>
          </a:xfrm>
          <a:prstGeom prst="rect">
            <a:avLst/>
          </a:prstGeom>
        </p:spPr>
        <p:txBody>
          <a:bodyPr wrap="none">
            <a:spAutoFit/>
          </a:bodyPr>
          <a:lstStyle/>
          <a:p>
            <a:pPr eaLnBrk="0" latinLnBrk="1" hangingPunct="0">
              <a:lnSpc>
                <a:spcPct val="150000"/>
              </a:lnSpc>
              <a:spcBef>
                <a:spcPts val="1865"/>
              </a:spcBef>
            </a:pPr>
            <a:r>
              <a:rPr lang="zh-CN" altLang="en-US" kern="0" dirty="0" smtClean="0">
                <a:solidFill>
                  <a:srgbClr val="000000"/>
                </a:solidFill>
                <a:latin typeface="Times New Roman" panose="02020603050405020304" pitchFamily="65" charset="-122"/>
                <a:ea typeface="华文细黑" panose="02010600040101010101" pitchFamily="65" charset="-122"/>
              </a:rPr>
              <a:t>速度、加速度相同</a:t>
            </a:r>
            <a:endParaRPr lang="zh-CN"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252"/>
          </a:xfrm>
          <a:prstGeom prst="rect">
            <a:avLst/>
          </a:prstGeom>
          <a:noFill/>
        </p:spPr>
        <p:txBody>
          <a:bodyPr wrap="square" lIns="0" tIns="0" rIns="0" bIns="0" rtlCol="0">
            <a:spAutoFit/>
          </a:bodyPr>
          <a:lstStyle/>
          <a:p>
            <a:pPr marL="0" indent="0" eaLnBrk="0" latinLnBrk="1" hangingPunct="0">
              <a:lnSpc>
                <a:spcPct val="150000"/>
              </a:lnSpc>
              <a:spcBef>
                <a:spcPts val="2020"/>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4</a:t>
            </a:r>
            <a:r>
              <a:rPr lang="zh-CN" altLang="en-US" sz="2410" b="1" kern="0" dirty="0" smtClean="0">
                <a:solidFill>
                  <a:srgbClr val="000000"/>
                </a:solidFill>
                <a:latin typeface="Times New Roman" panose="02020603050405020304" pitchFamily="65" charset="-122"/>
                <a:ea typeface="华文细黑" panose="02010600040101010101" pitchFamily="65" charset="-122"/>
              </a:rPr>
              <a:t>.轻弹簧连接体</a:t>
            </a:r>
            <a:endParaRPr lang="zh-CN" altLang="en-US" b="1" dirty="0"/>
          </a:p>
        </p:txBody>
      </p:sp>
      <p:sp>
        <p:nvSpPr>
          <p:cNvPr id="9" name="TextBox 2"/>
          <p:cNvSpPr txBox="1"/>
          <p:nvPr/>
        </p:nvSpPr>
        <p:spPr>
          <a:xfrm>
            <a:off x="468000" y="1201421"/>
            <a:ext cx="11831400" cy="104471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在弹簧发生形变的过程中,两端连接体的速度不一定相等;在弹簧形变量最大时,两端连</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接体的速度相等</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dirty="0" smtClean="0"/>
              <a:t> </a:t>
            </a:r>
            <a:endParaRPr lang="zh-CN" altLang="en-US" dirty="0"/>
          </a:p>
        </p:txBody>
      </p:sp>
      <p:pic>
        <p:nvPicPr>
          <p:cNvPr id="10" name="图片 3" descr="textimage37.jpeg"/>
          <p:cNvPicPr>
            <a:picLocks noChangeAspect="1"/>
          </p:cNvPicPr>
          <p:nvPr/>
        </p:nvPicPr>
        <p:blipFill>
          <a:blip r:embed="rId1" cstate="print"/>
          <a:stretch>
            <a:fillRect/>
          </a:stretch>
        </p:blipFill>
        <p:spPr>
          <a:xfrm>
            <a:off x="3707830" y="2173490"/>
            <a:ext cx="4375961" cy="1462803"/>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5650906"/>
          </a:xfrm>
          <a:prstGeom prst="rect">
            <a:avLst/>
          </a:prstGeom>
          <a:noFill/>
        </p:spPr>
        <p:txBody>
          <a:bodyPr wrap="square" lIns="0" tIns="0" rIns="0" bIns="0" rtlCol="0">
            <a:spAutoFit/>
          </a:bodyPr>
          <a:lstStyle/>
          <a:p>
            <a:pPr eaLnBrk="0" latinLnBrk="1" hangingPunct="0">
              <a:lnSpc>
                <a:spcPct val="150000"/>
              </a:lnSpc>
              <a:spcBef>
                <a:spcPts val="2170"/>
              </a:spcBef>
            </a:pPr>
            <a:r>
              <a:rPr lang="zh-CN" altLang="en-US" sz="2410" b="1" kern="0" dirty="0" smtClean="0">
                <a:solidFill>
                  <a:srgbClr val="000000"/>
                </a:solidFill>
                <a:latin typeface="Times New Roman" panose="02020603050405020304" pitchFamily="65" charset="-122"/>
                <a:ea typeface="微软雅黑" panose="020B0503020204020204" pitchFamily="34" charset="-122"/>
              </a:rPr>
              <a:t>二、处理连接体问题的方法</a:t>
            </a:r>
            <a:endParaRPr lang="zh-CN" altLang="en-US" sz="2800" b="1" dirty="0" smtClean="0"/>
          </a:p>
          <a:p>
            <a:pPr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华文细黑" panose="02010600040101010101" pitchFamily="65" charset="-122"/>
              </a:rPr>
              <a:t>1.方法</a:t>
            </a:r>
            <a:endParaRPr lang="zh-CN" altLang="en-US" sz="2800" b="1" dirty="0" smtClean="0"/>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整体法与隔离法。</a:t>
            </a:r>
            <a:endParaRPr lang="zh-CN" altLang="en-US" sz="2800" dirty="0" smtClean="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b="1" kern="0" dirty="0" smtClean="0">
                <a:solidFill>
                  <a:srgbClr val="000000"/>
                </a:solidFill>
                <a:latin typeface="Times New Roman" panose="02020603050405020304" pitchFamily="65" charset="-122"/>
                <a:ea typeface="华文细黑" panose="02010600040101010101" pitchFamily="65" charset="-122"/>
              </a:rPr>
              <a:t>.选取原则</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(1)整体法的选取原则</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若连接体内各物体具有相同的加速度,且不需要求物体之间的作用力,可以把它们看成</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一个整体,分析整体受到的外力,应用牛顿第二定律求出加速度。</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(2)隔离法的选取原则</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若连接体内各物体的加速度不相同,或者要求出系统内两物体之间的作用力时,就需要</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把物体从系统中隔离出来,应用牛顿第二定律列式求解</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19041"/>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(3)整体法、隔离法的交替运用</a:t>
            </a:r>
            <a:endParaRPr lang="zh-CN" altLang="en-US" sz="2800" dirty="0" smtClean="0"/>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若连接体内各物体具有相同的加速度,且要求物体之间的作用力时,可以先用整体法求</a:t>
            </a:r>
            <a:endParaRPr lang="zh-CN" altLang="en-US" sz="2800"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出</a:t>
            </a:r>
            <a:r>
              <a:rPr lang="zh-CN" altLang="en-US" sz="2410" kern="0" dirty="0" smtClean="0">
                <a:solidFill>
                  <a:srgbClr val="000000"/>
                </a:solidFill>
                <a:latin typeface="Times New Roman" panose="02020603050405020304" pitchFamily="65" charset="-122"/>
                <a:ea typeface="华文细黑" panose="02010600040101010101" pitchFamily="65" charset="-122"/>
              </a:rPr>
              <a:t>加速度,然后再用隔离法选取合适的研究对象,应用牛顿第二定律求作用力,即“</a:t>
            </a:r>
            <a:r>
              <a:rPr lang="zh-CN" altLang="en-US" sz="2410" u="sng" kern="0" dirty="0" smtClean="0">
                <a:solidFill>
                  <a:srgbClr val="000000"/>
                </a:solidFill>
                <a:latin typeface="Times New Roman" panose="02020603050405020304" pitchFamily="65" charset="-122"/>
                <a:ea typeface="华文细黑" panose="02010600040101010101" pitchFamily="65" charset="-122"/>
              </a:rPr>
              <a:t>先整</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体求加速度,后隔离求内力</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三、解决连接体问题的基本</a:t>
            </a:r>
            <a:r>
              <a:rPr lang="zh-CN" altLang="en-US" sz="2410" b="1" kern="0" dirty="0" smtClean="0">
                <a:solidFill>
                  <a:srgbClr val="000000"/>
                </a:solidFill>
                <a:latin typeface="Times New Roman" panose="02020603050405020304" pitchFamily="65" charset="-122"/>
                <a:ea typeface="微软雅黑" panose="020B0503020204020204" pitchFamily="34" charset="-122"/>
              </a:rPr>
              <a:t>思路</a:t>
            </a:r>
            <a:r>
              <a:rPr lang="zh-CN" altLang="en-US" b="1" dirty="0" smtClean="0"/>
              <a:t> </a:t>
            </a:r>
            <a:endParaRPr lang="zh-CN" altLang="en-US" dirty="0"/>
          </a:p>
        </p:txBody>
      </p:sp>
      <p:pic>
        <p:nvPicPr>
          <p:cNvPr id="3" name="图片 3" descr="textimage38.jpeg"/>
          <p:cNvPicPr>
            <a:picLocks noChangeAspect="1"/>
          </p:cNvPicPr>
          <p:nvPr/>
        </p:nvPicPr>
        <p:blipFill>
          <a:blip r:embed="rId1" cstate="print"/>
          <a:stretch>
            <a:fillRect/>
          </a:stretch>
        </p:blipFill>
        <p:spPr>
          <a:xfrm>
            <a:off x="5580038" y="2393625"/>
            <a:ext cx="3619500" cy="3762375"/>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8264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400" b="1" kern="0"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如图所示,水平面上有两个质量分别为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的木块1和2,中间用一条轻绳连</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接,两木块的材料相同,现用力</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向右拉木块2,当两木块一起向右做匀加速直线运动时,</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已知重力加速度为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。下列说法正确的是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3480" kern="0" spc="15344"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9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A.若水平面是光滑的,则</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越大,绳的拉力越大</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B.若木块和地面间的动摩擦因数为</a:t>
            </a:r>
            <a:r>
              <a:rPr lang="zh-CN" altLang="en-US" sz="2410" i="1" kern="0" dirty="0" smtClean="0">
                <a:solidFill>
                  <a:srgbClr val="000000"/>
                </a:solidFill>
                <a:latin typeface="Times New Roman" panose="02020603050405020304" pitchFamily="65" charset="-122"/>
                <a:ea typeface="华文细黑" panose="02010600040101010101" pitchFamily="65" charset="-122"/>
              </a:rPr>
              <a:t>μ</a:t>
            </a:r>
            <a:r>
              <a:rPr lang="zh-CN" altLang="en-US" sz="2410" kern="0" dirty="0" smtClean="0">
                <a:solidFill>
                  <a:srgbClr val="000000"/>
                </a:solidFill>
                <a:latin typeface="Times New Roman" panose="02020603050405020304" pitchFamily="65" charset="-122"/>
                <a:ea typeface="华文细黑" panose="02010600040101010101" pitchFamily="65" charset="-122"/>
              </a:rPr>
              <a:t>,则绳的拉力为</a:t>
            </a:r>
            <a:r>
              <a:rPr lang="zh-CN" altLang="en-US" sz="3315" kern="0" spc="365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μm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endParaRPr lang="zh-CN" altLang="en-US" dirty="0"/>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C.绳的拉力大小与水平面是否粗糙无关</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D.绳的拉力大小与水平面是否粗糙有关</a:t>
            </a:r>
            <a:endParaRPr lang="zh-CN" altLang="en-US" dirty="0"/>
          </a:p>
        </p:txBody>
      </p:sp>
      <p:pic>
        <p:nvPicPr>
          <p:cNvPr id="3" name="图片 3" descr="textimage39.jpeg"/>
          <p:cNvPicPr>
            <a:picLocks noChangeAspect="1"/>
          </p:cNvPicPr>
          <p:nvPr/>
        </p:nvPicPr>
        <p:blipFill>
          <a:blip r:embed="rId1" cstate="print"/>
          <a:stretch>
            <a:fillRect/>
          </a:stretch>
        </p:blipFill>
        <p:spPr>
          <a:xfrm>
            <a:off x="4643934" y="2340149"/>
            <a:ext cx="2390775" cy="771525"/>
          </a:xfrm>
          <a:prstGeom prst="rect">
            <a:avLst/>
          </a:prstGeom>
        </p:spPr>
      </p:pic>
      <p:graphicFrame>
        <p:nvGraphicFramePr>
          <p:cNvPr id="5" name="对象 4"/>
          <p:cNvGraphicFramePr>
            <a:graphicFrameLocks noChangeAspect="1"/>
          </p:cNvGraphicFramePr>
          <p:nvPr/>
        </p:nvGraphicFramePr>
        <p:xfrm>
          <a:off x="7109156" y="3852317"/>
          <a:ext cx="885824" cy="723899"/>
        </p:xfrm>
        <a:graphic>
          <a:graphicData uri="http://schemas.openxmlformats.org/presentationml/2006/ole">
            <mc:AlternateContent xmlns:mc="http://schemas.openxmlformats.org/markup-compatibility/2006">
              <mc:Choice xmlns:v="urn:schemas-microsoft-com:vml" Requires="v">
                <p:oleObj spid="_x0000_s10241" name="Equation" r:id="rId2" imgW="23469600" imgH="19202400" progId="Equation.DSMT4">
                  <p:embed/>
                </p:oleObj>
              </mc:Choice>
              <mc:Fallback>
                <p:oleObj name="Equation" r:id="rId2" imgW="23469600" imgH="19202400" progId="Equation.DSMT4">
                  <p:embed/>
                  <p:pic>
                    <p:nvPicPr>
                      <p:cNvPr id="0" name="图片 10240"/>
                      <p:cNvPicPr>
                        <a:picLocks noChangeAspect="1"/>
                      </p:cNvPicPr>
                      <p:nvPr/>
                    </p:nvPicPr>
                    <p:blipFill>
                      <a:blip r:embed="rId3"/>
                      <a:stretch>
                        <a:fillRect/>
                      </a:stretch>
                    </p:blipFill>
                    <p:spPr>
                      <a:xfrm>
                        <a:off x="7109156" y="3852317"/>
                        <a:ext cx="885824" cy="723899"/>
                      </a:xfrm>
                      <a:prstGeom prst="rect">
                        <a:avLst/>
                      </a:prstGeom>
                      <a:noFill/>
                      <a:ln w="9525">
                        <a:noFill/>
                      </a:ln>
                    </p:spPr>
                  </p:pic>
                </p:oleObj>
              </mc:Fallback>
            </mc:AlternateContent>
          </a:graphicData>
        </a:graphic>
      </p:graphicFrame>
      <p:sp>
        <p:nvSpPr>
          <p:cNvPr id="6" name="文本框 8"/>
          <p:cNvSpPr txBox="1"/>
          <p:nvPr/>
        </p:nvSpPr>
        <p:spPr>
          <a:xfrm>
            <a:off x="6300118" y="1836093"/>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11957"/>
            <a:ext cx="11831400" cy="361900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若设木块和地面间的动摩擦因数为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,以两木块整体为研究对象,根据牛顿第二</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定律有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1138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,以木块1为研究对象,根据牛顿第二</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定律有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590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,系统加速度与木块1的加速度相同,联立解得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3315" kern="0" spc="365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,可知绳的拉力大小与动摩擦因数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无关,与两木块质量有关,无论水平面是光滑</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的还是粗糙的,绳的拉力大小均为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365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,且</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越大,绳的拉力越小。</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5226601" y="1273039"/>
          <a:ext cx="1866899" cy="723899"/>
        </p:xfrm>
        <a:graphic>
          <a:graphicData uri="http://schemas.openxmlformats.org/presentationml/2006/ole">
            <mc:AlternateContent xmlns:mc="http://schemas.openxmlformats.org/markup-compatibility/2006">
              <mc:Choice xmlns:v="urn:schemas-microsoft-com:vml" Requires="v">
                <p:oleObj spid="_x0000_s11265" name="Equation" r:id="rId1" imgW="49377600" imgH="19202400" progId="Equation.DSMT4">
                  <p:embed/>
                </p:oleObj>
              </mc:Choice>
              <mc:Fallback>
                <p:oleObj name="Equation" r:id="rId1" imgW="49377600" imgH="19202400" progId="Equation.DSMT4">
                  <p:embed/>
                  <p:pic>
                    <p:nvPicPr>
                      <p:cNvPr id="0" name="图片 11264"/>
                      <p:cNvPicPr>
                        <a:picLocks noChangeAspect="1"/>
                      </p:cNvPicPr>
                      <p:nvPr/>
                    </p:nvPicPr>
                    <p:blipFill>
                      <a:blip r:embed="rId2"/>
                      <a:stretch>
                        <a:fillRect/>
                      </a:stretch>
                    </p:blipFill>
                    <p:spPr>
                      <a:xfrm>
                        <a:off x="5226601" y="1273039"/>
                        <a:ext cx="1866899" cy="723899"/>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995403" y="2038052"/>
          <a:ext cx="1171575" cy="723900"/>
        </p:xfrm>
        <a:graphic>
          <a:graphicData uri="http://schemas.openxmlformats.org/presentationml/2006/ole">
            <mc:AlternateContent xmlns:mc="http://schemas.openxmlformats.org/markup-compatibility/2006">
              <mc:Choice xmlns:v="urn:schemas-microsoft-com:vml" Requires="v">
                <p:oleObj spid="_x0000_s11266" name="Equation" r:id="rId3" imgW="31089600" imgH="19202400" progId="Equation.DSMT4">
                  <p:embed/>
                </p:oleObj>
              </mc:Choice>
              <mc:Fallback>
                <p:oleObj name="Equation" r:id="rId3" imgW="31089600" imgH="19202400" progId="Equation.DSMT4">
                  <p:embed/>
                  <p:pic>
                    <p:nvPicPr>
                      <p:cNvPr id="0" name="图片 11265"/>
                      <p:cNvPicPr>
                        <a:picLocks noChangeAspect="1"/>
                      </p:cNvPicPr>
                      <p:nvPr/>
                    </p:nvPicPr>
                    <p:blipFill>
                      <a:blip r:embed="rId4"/>
                      <a:stretch>
                        <a:fillRect/>
                      </a:stretch>
                    </p:blipFill>
                    <p:spPr>
                      <a:xfrm>
                        <a:off x="3995403" y="2038052"/>
                        <a:ext cx="1171575" cy="7239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68000" y="2846315"/>
          <a:ext cx="885825" cy="723900"/>
        </p:xfrm>
        <a:graphic>
          <a:graphicData uri="http://schemas.openxmlformats.org/presentationml/2006/ole">
            <mc:AlternateContent xmlns:mc="http://schemas.openxmlformats.org/markup-compatibility/2006">
              <mc:Choice xmlns:v="urn:schemas-microsoft-com:vml" Requires="v">
                <p:oleObj spid="_x0000_s11267" name="Equation" r:id="rId5" imgW="23469600" imgH="19202400" progId="Equation.DSMT4">
                  <p:embed/>
                </p:oleObj>
              </mc:Choice>
              <mc:Fallback>
                <p:oleObj name="Equation" r:id="rId5" imgW="23469600" imgH="19202400" progId="Equation.DSMT4">
                  <p:embed/>
                  <p:pic>
                    <p:nvPicPr>
                      <p:cNvPr id="0" name="图片 11266"/>
                      <p:cNvPicPr>
                        <a:picLocks noChangeAspect="1"/>
                      </p:cNvPicPr>
                      <p:nvPr/>
                    </p:nvPicPr>
                    <p:blipFill>
                      <a:blip r:embed="rId6"/>
                      <a:stretch>
                        <a:fillRect/>
                      </a:stretch>
                    </p:blipFill>
                    <p:spPr>
                      <a:xfrm>
                        <a:off x="468000" y="2846315"/>
                        <a:ext cx="885825" cy="7239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5281732" y="3568080"/>
          <a:ext cx="885824" cy="723900"/>
        </p:xfrm>
        <a:graphic>
          <a:graphicData uri="http://schemas.openxmlformats.org/presentationml/2006/ole">
            <mc:AlternateContent xmlns:mc="http://schemas.openxmlformats.org/markup-compatibility/2006">
              <mc:Choice xmlns:v="urn:schemas-microsoft-com:vml" Requires="v">
                <p:oleObj spid="_x0000_s11268" name="Equation" r:id="rId7" imgW="23469600" imgH="19202400" progId="Equation.DSMT4">
                  <p:embed/>
                </p:oleObj>
              </mc:Choice>
              <mc:Fallback>
                <p:oleObj name="Equation" r:id="rId7" imgW="23469600" imgH="19202400" progId="Equation.DSMT4">
                  <p:embed/>
                  <p:pic>
                    <p:nvPicPr>
                      <p:cNvPr id="0" name="图片 11267"/>
                      <p:cNvPicPr>
                        <a:picLocks noChangeAspect="1"/>
                      </p:cNvPicPr>
                      <p:nvPr/>
                    </p:nvPicPr>
                    <p:blipFill>
                      <a:blip r:embed="rId8"/>
                      <a:stretch>
                        <a:fillRect/>
                      </a:stretch>
                    </p:blipFill>
                    <p:spPr>
                      <a:xfrm>
                        <a:off x="5281732" y="3568080"/>
                        <a:ext cx="885824" cy="7239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39949"/>
            <a:ext cx="11831400" cy="5172185"/>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(拓展设问)    (1)两个质量分别为</a:t>
            </a:r>
            <a:r>
              <a:rPr lang="zh-CN" altLang="en-US" sz="2410" i="1"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m</a:t>
            </a:r>
            <a:r>
              <a:rPr lang="zh-CN" altLang="en-US" sz="1815" kern="0" baseline="-1500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1</a:t>
            </a:r>
            <a:r>
              <a:rPr lang="zh-CN" altLang="en-US" sz="2410"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和</a:t>
            </a:r>
            <a:r>
              <a:rPr lang="zh-CN" altLang="en-US" sz="2410" i="1"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m</a:t>
            </a:r>
            <a:r>
              <a:rPr lang="zh-CN" altLang="en-US" sz="1815" kern="0" baseline="-1500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2</a:t>
            </a:r>
            <a:r>
              <a:rPr lang="zh-CN" altLang="en-US" sz="2410"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的木块1和2,中间用一条轻绳连接</a:t>
            </a:r>
            <a:r>
              <a:rPr lang="zh-CN" altLang="en-US" sz="2410"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a:t>
            </a:r>
            <a:endParaRPr lang="en-US" altLang="zh-CN" sz="2410" kern="0" dirty="0" smtClean="0">
              <a:solidFill>
                <a:srgbClr val="000000"/>
              </a:solidFill>
              <a:latin typeface="华文细黑" panose="02010600040101010101" pitchFamily="65" charset="-122"/>
              <a:ea typeface="华文细黑" panose="02010600040101010101" pitchFamily="65" charset="-122"/>
              <a:sym typeface="Times New Roman" panose="02020603050405020304"/>
            </a:endParaRPr>
          </a:p>
          <a:p>
            <a:pPr eaLnBrk="0" latinLnBrk="1" hangingPunct="0">
              <a:lnSpc>
                <a:spcPct val="150000"/>
              </a:lnSpc>
              <a:spcBef>
                <a:spcPts val="145"/>
              </a:spcBef>
            </a:pPr>
            <a:endParaRPr lang="en-US" altLang="zh-CN" sz="2410" kern="0" dirty="0" smtClean="0">
              <a:solidFill>
                <a:srgbClr val="000000"/>
              </a:solidFill>
              <a:latin typeface="华文细黑" panose="02010600040101010101" pitchFamily="65" charset="-122"/>
              <a:ea typeface="华文细黑" panose="02010600040101010101" pitchFamily="65" charset="-122"/>
              <a:sym typeface="Times New Roman" panose="02020603050405020304"/>
            </a:endParaRPr>
          </a:p>
          <a:p>
            <a:pPr eaLnBrk="0" latinLnBrk="1" hangingPunct="0">
              <a:lnSpc>
                <a:spcPct val="150000"/>
              </a:lnSpc>
              <a:spcBef>
                <a:spcPts val="145"/>
              </a:spcBef>
            </a:pPr>
            <a:endParaRPr lang="en-US" altLang="zh-CN" sz="2410" kern="0" dirty="0" smtClean="0">
              <a:solidFill>
                <a:srgbClr val="000000"/>
              </a:solidFill>
              <a:latin typeface="华文细黑" panose="02010600040101010101" pitchFamily="65" charset="-122"/>
              <a:ea typeface="华文细黑" panose="02010600040101010101" pitchFamily="65" charset="-122"/>
              <a:sym typeface="Times New Roman" panose="02020603050405020304"/>
            </a:endParaRPr>
          </a:p>
          <a:p>
            <a:pPr eaLnBrk="0" latinLnBrk="1" hangingPunct="0">
              <a:lnSpc>
                <a:spcPct val="150000"/>
              </a:lnSpc>
              <a:spcBef>
                <a:spcPts val="145"/>
              </a:spcBef>
            </a:pPr>
            <a:endParaRPr lang="zh-CN" altLang="en-US" sz="2800" dirty="0" smtClean="0">
              <a:latin typeface="华文细黑" panose="02010600040101010101" pitchFamily="65" charset="-122"/>
              <a:ea typeface="华文细黑" panose="02010600040101010101" pitchFamily="65"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如图甲所示,用力</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竖直向上拉木块时,绳的拉力大小</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u="sng"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如图乙所示,用力</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沿光滑斜面向上拉木块时,绳的拉力大小</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u="sng"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;斜面不光</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滑时绳的拉力大小</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u="sng"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(2)若质量为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的木块</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叠放在一起,放在光滑水平面上,</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在拉力</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的作用</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下,</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一起(相对静止)做匀加速直线运动,则</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受到的摩擦力大小为</a:t>
            </a:r>
            <a:r>
              <a:rPr lang="zh-CN" altLang="en-US" sz="2410" u="sng"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40.jpeg"/>
          <p:cNvPicPr>
            <a:picLocks noChangeAspect="1"/>
          </p:cNvPicPr>
          <p:nvPr/>
        </p:nvPicPr>
        <p:blipFill>
          <a:blip r:embed="rId1" cstate="print"/>
          <a:stretch>
            <a:fillRect/>
          </a:stretch>
        </p:blipFill>
        <p:spPr>
          <a:xfrm>
            <a:off x="3923854" y="1295994"/>
            <a:ext cx="3672408" cy="1647235"/>
          </a:xfrm>
          <a:prstGeom prst="rect">
            <a:avLst/>
          </a:prstGeom>
        </p:spPr>
      </p:pic>
      <p:pic>
        <p:nvPicPr>
          <p:cNvPr id="4" name="图片 3" descr="textimage41.jpeg"/>
          <p:cNvPicPr>
            <a:picLocks noChangeAspect="1"/>
          </p:cNvPicPr>
          <p:nvPr/>
        </p:nvPicPr>
        <p:blipFill>
          <a:blip r:embed="rId2" cstate="print"/>
          <a:stretch>
            <a:fillRect/>
          </a:stretch>
        </p:blipFill>
        <p:spPr>
          <a:xfrm>
            <a:off x="5003974" y="5760490"/>
            <a:ext cx="1781333" cy="740475"/>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11957"/>
            <a:ext cx="11831400" cy="154426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a:t>
            </a:r>
            <a:r>
              <a:rPr lang="zh-CN" altLang="en-US" sz="2410" kern="0" dirty="0" smtClean="0">
                <a:solidFill>
                  <a:srgbClr val="000000"/>
                </a:solidFill>
                <a:latin typeface="Times New Roman" panose="02020603050405020304"/>
                <a:ea typeface="楷体_GB2312" pitchFamily="65" charset="-122"/>
              </a:rPr>
              <a:t>①</a:t>
            </a:r>
            <a:r>
              <a:rPr lang="zh-CN" altLang="en-US" sz="3315" kern="0" spc="365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a:ea typeface="楷体_GB2312" pitchFamily="65" charset="-122"/>
              </a:rPr>
              <a:t>②</a:t>
            </a:r>
            <a:r>
              <a:rPr lang="zh-CN" altLang="en-US" sz="3315" kern="0" spc="365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3315" kern="0" spc="3657"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3315" kern="0" spc="365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4" name="对象 3"/>
          <p:cNvGraphicFramePr>
            <a:graphicFrameLocks noChangeAspect="1"/>
          </p:cNvGraphicFramePr>
          <p:nvPr/>
        </p:nvGraphicFramePr>
        <p:xfrm>
          <a:off x="2048800" y="711767"/>
          <a:ext cx="885825" cy="723900"/>
        </p:xfrm>
        <a:graphic>
          <a:graphicData uri="http://schemas.openxmlformats.org/presentationml/2006/ole">
            <mc:AlternateContent xmlns:mc="http://schemas.openxmlformats.org/markup-compatibility/2006">
              <mc:Choice xmlns:v="urn:schemas-microsoft-com:vml" Requires="v">
                <p:oleObj spid="_x0000_s12289" name="Equation" r:id="rId1" imgW="23469600" imgH="19202400" progId="Equation.DSMT4">
                  <p:embed/>
                </p:oleObj>
              </mc:Choice>
              <mc:Fallback>
                <p:oleObj name="Equation" r:id="rId1" imgW="23469600" imgH="19202400" progId="Equation.DSMT4">
                  <p:embed/>
                  <p:pic>
                    <p:nvPicPr>
                      <p:cNvPr id="0" name="图片 12288"/>
                      <p:cNvPicPr>
                        <a:picLocks noChangeAspect="1"/>
                      </p:cNvPicPr>
                      <p:nvPr/>
                    </p:nvPicPr>
                    <p:blipFill>
                      <a:blip r:embed="rId2"/>
                      <a:stretch>
                        <a:fillRect/>
                      </a:stretch>
                    </p:blipFill>
                    <p:spPr>
                      <a:xfrm>
                        <a:off x="2048800" y="711767"/>
                        <a:ext cx="885825" cy="72390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546625" y="711767"/>
          <a:ext cx="885825" cy="723900"/>
        </p:xfrm>
        <a:graphic>
          <a:graphicData uri="http://schemas.openxmlformats.org/presentationml/2006/ole">
            <mc:AlternateContent xmlns:mc="http://schemas.openxmlformats.org/markup-compatibility/2006">
              <mc:Choice xmlns:v="urn:schemas-microsoft-com:vml" Requires="v">
                <p:oleObj spid="_x0000_s12290" name="Equation" r:id="rId3" imgW="23469600" imgH="19202400" progId="Equation.DSMT4">
                  <p:embed/>
                </p:oleObj>
              </mc:Choice>
              <mc:Fallback>
                <p:oleObj name="Equation" r:id="rId3" imgW="23469600" imgH="19202400" progId="Equation.DSMT4">
                  <p:embed/>
                  <p:pic>
                    <p:nvPicPr>
                      <p:cNvPr id="0" name="图片 12289"/>
                      <p:cNvPicPr>
                        <a:picLocks noChangeAspect="1"/>
                      </p:cNvPicPr>
                      <p:nvPr/>
                    </p:nvPicPr>
                    <p:blipFill>
                      <a:blip r:embed="rId4"/>
                      <a:stretch>
                        <a:fillRect/>
                      </a:stretch>
                    </p:blipFill>
                    <p:spPr>
                      <a:xfrm>
                        <a:off x="3546625" y="711767"/>
                        <a:ext cx="885825" cy="7239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738450" y="711767"/>
          <a:ext cx="885824" cy="723899"/>
        </p:xfrm>
        <a:graphic>
          <a:graphicData uri="http://schemas.openxmlformats.org/presentationml/2006/ole">
            <mc:AlternateContent xmlns:mc="http://schemas.openxmlformats.org/markup-compatibility/2006">
              <mc:Choice xmlns:v="urn:schemas-microsoft-com:vml" Requires="v">
                <p:oleObj spid="_x0000_s12291" name="Equation" r:id="rId5" imgW="23469600" imgH="19202400" progId="Equation.DSMT4">
                  <p:embed/>
                </p:oleObj>
              </mc:Choice>
              <mc:Fallback>
                <p:oleObj name="Equation" r:id="rId5" imgW="23469600" imgH="19202400" progId="Equation.DSMT4">
                  <p:embed/>
                  <p:pic>
                    <p:nvPicPr>
                      <p:cNvPr id="0" name="图片 12290"/>
                      <p:cNvPicPr>
                        <a:picLocks noChangeAspect="1"/>
                      </p:cNvPicPr>
                      <p:nvPr/>
                    </p:nvPicPr>
                    <p:blipFill>
                      <a:blip r:embed="rId6"/>
                      <a:stretch>
                        <a:fillRect/>
                      </a:stretch>
                    </p:blipFill>
                    <p:spPr>
                      <a:xfrm>
                        <a:off x="4738450" y="711767"/>
                        <a:ext cx="885824" cy="723899"/>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824800" y="1494780"/>
          <a:ext cx="885825" cy="723900"/>
        </p:xfrm>
        <a:graphic>
          <a:graphicData uri="http://schemas.openxmlformats.org/presentationml/2006/ole">
            <mc:AlternateContent xmlns:mc="http://schemas.openxmlformats.org/markup-compatibility/2006">
              <mc:Choice xmlns:v="urn:schemas-microsoft-com:vml" Requires="v">
                <p:oleObj spid="_x0000_s12292" name="Equation" r:id="rId7" imgW="23469600" imgH="19202400" progId="Equation.DSMT4">
                  <p:embed/>
                </p:oleObj>
              </mc:Choice>
              <mc:Fallback>
                <p:oleObj name="Equation" r:id="rId7" imgW="23469600" imgH="19202400" progId="Equation.DSMT4">
                  <p:embed/>
                  <p:pic>
                    <p:nvPicPr>
                      <p:cNvPr id="0" name="图片 12291"/>
                      <p:cNvPicPr>
                        <a:picLocks noChangeAspect="1"/>
                      </p:cNvPicPr>
                      <p:nvPr/>
                    </p:nvPicPr>
                    <p:blipFill>
                      <a:blip r:embed="rId8"/>
                      <a:stretch>
                        <a:fillRect/>
                      </a:stretch>
                    </p:blipFill>
                    <p:spPr>
                      <a:xfrm>
                        <a:off x="824800" y="1494780"/>
                        <a:ext cx="885825" cy="7239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1904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二、惯性</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1.定义:</a:t>
            </a:r>
            <a:r>
              <a:rPr lang="zh-CN" altLang="en-US" sz="2410" kern="0" dirty="0" smtClean="0">
                <a:solidFill>
                  <a:srgbClr val="000000"/>
                </a:solidFill>
                <a:latin typeface="Times New Roman" panose="02020603050405020304" pitchFamily="65" charset="-122"/>
                <a:ea typeface="华文细黑" panose="02010600040101010101" pitchFamily="65" charset="-122"/>
              </a:rPr>
              <a:t>物体具有保持原来匀速直线运动状态或静止状态的性质。</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2.量度:</a:t>
            </a:r>
            <a:r>
              <a:rPr lang="zh-CN" altLang="en-US" sz="2410" u="sng" kern="0" dirty="0" smtClean="0">
                <a:solidFill>
                  <a:srgbClr val="000000"/>
                </a:solidFill>
                <a:latin typeface="Times New Roman" panose="02020603050405020304" pitchFamily="65" charset="-122"/>
                <a:ea typeface="华文细黑" panose="02010600040101010101" pitchFamily="65" charset="-122"/>
              </a:rPr>
              <a:t>质量是惯性大小的唯一量度,质量大的物体惯性大,质量小的物体惯性小</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3.普遍性:</a:t>
            </a:r>
            <a:r>
              <a:rPr lang="zh-CN" altLang="en-US" sz="2410" kern="0" dirty="0" smtClean="0">
                <a:solidFill>
                  <a:srgbClr val="000000"/>
                </a:solidFill>
                <a:latin typeface="Times New Roman" panose="02020603050405020304" pitchFamily="65" charset="-122"/>
                <a:ea typeface="华文细黑" panose="02010600040101010101" pitchFamily="65" charset="-122"/>
              </a:rPr>
              <a:t>惯性是物体的固有属性,一切物体都具有惯性,与物体的运动情况和受力情况</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无关。</a:t>
            </a:r>
            <a:endParaRPr lang="zh-CN"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40114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kern="0" dirty="0" smtClean="0">
                <a:solidFill>
                  <a:srgbClr val="DE0000"/>
                </a:solidFill>
                <a:latin typeface="微软雅黑" panose="020B0503020204020204" pitchFamily="34" charset="-122"/>
                <a:ea typeface="微软雅黑" panose="020B0503020204020204" pitchFamily="34" charset="-122"/>
              </a:rPr>
              <a:t>提分关键·方法提升    </a:t>
            </a:r>
            <a:endParaRPr lang="zh-CN" altLang="en-US" sz="2400" b="1" kern="0"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连接体中力的“分配规律”</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如图所示,一起加速运动的物体系统,若力</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作用于质量为</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的物体上,则两物体间的相</a:t>
            </a:r>
            <a:br>
              <a:rPr dirty="0"/>
            </a:br>
            <a:r>
              <a:rPr lang="zh-CN" altLang="en-US" sz="2410" kern="0" dirty="0" smtClean="0">
                <a:solidFill>
                  <a:srgbClr val="000000"/>
                </a:solidFill>
                <a:latin typeface="Times New Roman" panose="02020603050405020304" pitchFamily="65" charset="-122"/>
                <a:ea typeface="楷体_GB2312" pitchFamily="65" charset="-122"/>
              </a:rPr>
              <a:t>互作用力</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12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15" kern="0" spc="365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。此结论与有无摩擦无关,物体系统并排(若有摩擦,两物体与各接</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触面间的动摩擦因数必须相同),沿水平面、斜面、竖直方向运动时,此结论都成立。</a:t>
            </a:r>
            <a:br>
              <a:rPr dirty="0"/>
            </a:br>
            <a:r>
              <a:rPr lang="zh-CN" altLang="en-US" sz="2410" kern="0" dirty="0" smtClean="0">
                <a:solidFill>
                  <a:srgbClr val="000000"/>
                </a:solidFill>
                <a:latin typeface="Times New Roman" panose="02020603050405020304" pitchFamily="65" charset="-122"/>
                <a:ea typeface="楷体_GB2312" pitchFamily="65" charset="-122"/>
              </a:rPr>
              <a:t>两物体的连接物为轻绳、轻杆或轻弹簧时,此结论不变。</a:t>
            </a:r>
            <a:endParaRPr lang="zh-CN" altLang="en-US" dirty="0"/>
          </a:p>
          <a:p>
            <a:pPr marL="0" indent="0" eaLnBrk="0" latinLnBrk="1" hangingPunct="0">
              <a:lnSpc>
                <a:spcPct val="150000"/>
              </a:lnSpc>
              <a:spcBef>
                <a:spcPts val="145"/>
              </a:spcBef>
              <a:buNone/>
            </a:pPr>
            <a:r>
              <a:rPr lang="zh-CN" altLang="en-US" sz="3545" kern="0" spc="2135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pic>
        <p:nvPicPr>
          <p:cNvPr id="3" name="图片 3" descr="textimage42.jpeg"/>
          <p:cNvPicPr>
            <a:picLocks noChangeAspect="1"/>
          </p:cNvPicPr>
          <p:nvPr/>
        </p:nvPicPr>
        <p:blipFill>
          <a:blip r:embed="rId1" cstate="print"/>
          <a:stretch>
            <a:fillRect/>
          </a:stretch>
        </p:blipFill>
        <p:spPr>
          <a:xfrm>
            <a:off x="4355902" y="4356373"/>
            <a:ext cx="2586766" cy="646692"/>
          </a:xfrm>
          <a:prstGeom prst="rect">
            <a:avLst/>
          </a:prstGeom>
        </p:spPr>
      </p:pic>
      <p:graphicFrame>
        <p:nvGraphicFramePr>
          <p:cNvPr id="5" name="对象 4"/>
          <p:cNvGraphicFramePr>
            <a:graphicFrameLocks noChangeAspect="1"/>
          </p:cNvGraphicFramePr>
          <p:nvPr/>
        </p:nvGraphicFramePr>
        <p:xfrm>
          <a:off x="2204774" y="2491679"/>
          <a:ext cx="885825" cy="723900"/>
        </p:xfrm>
        <a:graphic>
          <a:graphicData uri="http://schemas.openxmlformats.org/presentationml/2006/ole">
            <mc:AlternateContent xmlns:mc="http://schemas.openxmlformats.org/markup-compatibility/2006">
              <mc:Choice xmlns:v="urn:schemas-microsoft-com:vml" Requires="v">
                <p:oleObj spid="_x0000_s13313" name="Equation" r:id="rId2" imgW="23469600" imgH="19202400" progId="Equation.DSMT4">
                  <p:embed/>
                </p:oleObj>
              </mc:Choice>
              <mc:Fallback>
                <p:oleObj name="Equation" r:id="rId2" imgW="23469600" imgH="19202400" progId="Equation.DSMT4">
                  <p:embed/>
                  <p:pic>
                    <p:nvPicPr>
                      <p:cNvPr id="0" name="图片 13312"/>
                      <p:cNvPicPr>
                        <a:picLocks noChangeAspect="1"/>
                      </p:cNvPicPr>
                      <p:nvPr/>
                    </p:nvPicPr>
                    <p:blipFill>
                      <a:blip r:embed="rId3"/>
                      <a:stretch>
                        <a:fillRect/>
                      </a:stretch>
                    </p:blipFill>
                    <p:spPr>
                      <a:xfrm>
                        <a:off x="2204774" y="2491679"/>
                        <a:ext cx="885825" cy="7239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79339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400" b="1" kern="0"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如图所示,滑块</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以一定初速度从粗糙斜面体</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的底端沿</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向上滑,然后又返回,</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整个过程中斜面体</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与地面间没有相对滑动。滑块向上滑和向下滑的两个过程中</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dirty="0" smtClean="0"/>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.滑块向上滑动的时间等于向下滑动的时间</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B.滑块向上滑动的时间大于向下滑动的时间</a:t>
            </a:r>
            <a:endParaRPr lang="zh-CN" altLang="en-US" dirty="0"/>
          </a:p>
        </p:txBody>
      </p:sp>
      <p:pic>
        <p:nvPicPr>
          <p:cNvPr id="3" name="图片 3" descr="textimage43.jpeg"/>
          <p:cNvPicPr>
            <a:picLocks noChangeAspect="1"/>
          </p:cNvPicPr>
          <p:nvPr/>
        </p:nvPicPr>
        <p:blipFill>
          <a:blip r:embed="rId1" cstate="print"/>
          <a:stretch>
            <a:fillRect/>
          </a:stretch>
        </p:blipFill>
        <p:spPr>
          <a:xfrm>
            <a:off x="7596262" y="1980109"/>
            <a:ext cx="3029201" cy="1535734"/>
          </a:xfrm>
          <a:prstGeom prst="rect">
            <a:avLst/>
          </a:prstGeom>
        </p:spPr>
      </p:pic>
      <p:sp>
        <p:nvSpPr>
          <p:cNvPr id="4" name="TextBox 2"/>
          <p:cNvSpPr txBox="1"/>
          <p:nvPr/>
        </p:nvSpPr>
        <p:spPr>
          <a:xfrm>
            <a:off x="468000" y="3492277"/>
            <a:ext cx="11831400" cy="11250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C.斜面体</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受地面的摩擦力大小改变、方向</a:t>
            </a:r>
            <a:r>
              <a:rPr lang="zh-CN" altLang="en-US" sz="2410" kern="0" dirty="0" smtClean="0">
                <a:solidFill>
                  <a:srgbClr val="000000"/>
                </a:solidFill>
                <a:latin typeface="Times New Roman" panose="02020603050405020304" pitchFamily="65" charset="-122"/>
                <a:ea typeface="华文细黑" panose="02010600040101010101" pitchFamily="65" charset="-122"/>
              </a:rPr>
              <a:t>不变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D.斜面体</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受地面的支持力大小始终等于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与</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的重力之和</a:t>
            </a:r>
            <a:endParaRPr lang="zh-CN" altLang="en-US" dirty="0"/>
          </a:p>
        </p:txBody>
      </p:sp>
      <p:sp>
        <p:nvSpPr>
          <p:cNvPr id="5" name="文本框 8"/>
          <p:cNvSpPr txBox="1"/>
          <p:nvPr/>
        </p:nvSpPr>
        <p:spPr>
          <a:xfrm>
            <a:off x="683494" y="1836093"/>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444891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设斜面的倾角为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,滑块沿斜面向上滑时做减速运动,加速度的方向沿斜面向下,</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其大小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,沿斜面向下滑时做加速运动,加速度的方向沿斜面向下,其大</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。由于上滑、下滑位移的大小相等,且最高点速度均为0,</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知上滑时间短,</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。选滑块、斜面体整体为研究对象,对其受力分析如图甲所</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示,将滑块的加速度沿水平方向和竖直方向分解如图乙所示,在竖直方向有(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N地</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,在水平方向有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N地</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,故有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br>
              <a:rPr dirty="0">
                <a:latin typeface="Times New Roman" panose="02020603050405020304"/>
                <a:ea typeface="楷体" panose="02010609060101010101" pitchFamily="49" charset="-122"/>
                <a:sym typeface="Times New Roman" panose="02020603050405020304"/>
              </a:rPr>
            </a:b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,则摩擦力方向始终向左,</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f上</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f下</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。支持力总是小于系统受到的重</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力,</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pic>
        <p:nvPicPr>
          <p:cNvPr id="3" name="图片 3" descr="textimage44.jpeg"/>
          <p:cNvPicPr>
            <a:picLocks noChangeAspect="1"/>
          </p:cNvPicPr>
          <p:nvPr/>
        </p:nvPicPr>
        <p:blipFill>
          <a:blip r:embed="rId1" cstate="print"/>
          <a:stretch>
            <a:fillRect/>
          </a:stretch>
        </p:blipFill>
        <p:spPr>
          <a:xfrm>
            <a:off x="4715942" y="4284365"/>
            <a:ext cx="2324100" cy="213360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06702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kern="0" dirty="0" smtClean="0">
                <a:solidFill>
                  <a:srgbClr val="DE0000"/>
                </a:solidFill>
                <a:latin typeface="微软雅黑" panose="020B0503020204020204" pitchFamily="34" charset="-122"/>
                <a:ea typeface="微软雅黑" panose="020B0503020204020204" pitchFamily="34" charset="-122"/>
              </a:rPr>
              <a:t>提分关键·规律总结</a:t>
            </a:r>
            <a:endParaRPr lang="zh-CN" altLang="en-US" sz="2400" b="1" kern="0"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系统牛顿第二定律与其解题的一般步骤</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题目中同时出现至少两个物体,且这些物体之间通过直接接触、绳子、弹簧等约束方</a:t>
            </a:r>
            <a:br>
              <a:rPr dirty="0"/>
            </a:br>
            <a:r>
              <a:rPr lang="zh-CN" altLang="en-US" sz="2410" kern="0" dirty="0" smtClean="0">
                <a:solidFill>
                  <a:srgbClr val="000000"/>
                </a:solidFill>
                <a:latin typeface="Times New Roman" panose="02020603050405020304" pitchFamily="65" charset="-122"/>
                <a:ea typeface="楷体_GB2312" pitchFamily="65" charset="-122"/>
              </a:rPr>
              <a:t>式形成一个整体,但各部分的加速度并不相同。处理这类模型的动力学问题时可以使</a:t>
            </a:r>
            <a:br>
              <a:rPr dirty="0"/>
            </a:br>
            <a:r>
              <a:rPr lang="zh-CN" altLang="en-US" sz="2410" kern="0" dirty="0" smtClean="0">
                <a:solidFill>
                  <a:srgbClr val="000000"/>
                </a:solidFill>
                <a:latin typeface="Times New Roman" panose="02020603050405020304" pitchFamily="65" charset="-122"/>
                <a:ea typeface="楷体_GB2312" pitchFamily="65" charset="-122"/>
              </a:rPr>
              <a:t>用一种特殊的连接体处理方式——系统牛顿第二定律。</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(1)系统牛顿第二定律</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对于由多个物体组成的系统(即整体),系统所受的合力等于系统内各个物体所受合力</a:t>
            </a:r>
            <a:br>
              <a:rPr dirty="0"/>
            </a:br>
            <a:r>
              <a:rPr lang="zh-CN" altLang="en-US" sz="2410" kern="0" dirty="0" smtClean="0">
                <a:solidFill>
                  <a:srgbClr val="000000"/>
                </a:solidFill>
                <a:latin typeface="Times New Roman" panose="02020603050405020304" pitchFamily="65" charset="-122"/>
                <a:ea typeface="楷体_GB2312" pitchFamily="65" charset="-122"/>
              </a:rPr>
              <a:t>的矢量和,即</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合</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i="1" kern="0" baseline="-15000" dirty="0" smtClean="0">
                <a:solidFill>
                  <a:srgbClr val="000000"/>
                </a:solidFill>
                <a:latin typeface="Times New Roman" panose="02020603050405020304" pitchFamily="65" charset="-122"/>
                <a:ea typeface="楷体_GB2312" pitchFamily="65" charset="-122"/>
              </a:rPr>
              <a:t>n</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815" i="1" kern="0" baseline="-1500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(式中“+”表示矢量的合成运算)。</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将上式进行正交分解,可得到</a:t>
            </a:r>
            <a:endParaRPr lang="zh-CN" alt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86856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i="1" kern="0" baseline="-1500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010" kern="0" spc="538"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010" kern="0" spc="688"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010" kern="0" spc="61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i="1" kern="0" baseline="-15000" dirty="0" smtClean="0">
                <a:solidFill>
                  <a:srgbClr val="000000"/>
                </a:solidFill>
                <a:latin typeface="Times New Roman" panose="02020603050405020304" pitchFamily="65" charset="-122"/>
                <a:ea typeface="楷体_GB2312" pitchFamily="65" charset="-122"/>
              </a:rPr>
              <a:t>n</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815" i="1" kern="0" baseline="-15000" dirty="0" smtClean="0">
                <a:solidFill>
                  <a:srgbClr val="000000"/>
                </a:solidFill>
                <a:latin typeface="Times New Roman" panose="02020603050405020304" pitchFamily="65" charset="-122"/>
                <a:ea typeface="楷体_GB2312" pitchFamily="65" charset="-122"/>
              </a:rPr>
              <a:t>nx</a:t>
            </a:r>
            <a:endParaRPr lang="zh-CN" altLang="en-US" dirty="0"/>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i="1" kern="0" baseline="-15000" dirty="0" smtClean="0">
                <a:solidFill>
                  <a:srgbClr val="000000"/>
                </a:solidFill>
                <a:latin typeface="Times New Roman" panose="02020603050405020304" pitchFamily="65" charset="-122"/>
                <a:ea typeface="楷体_GB2312" pitchFamily="65" charset="-122"/>
              </a:rPr>
              <a:t>y</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140" kern="0" spc="48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140" kern="0" spc="63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140" kern="0" spc="55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i="1" kern="0" baseline="-15000" dirty="0" smtClean="0">
                <a:solidFill>
                  <a:srgbClr val="000000"/>
                </a:solidFill>
                <a:latin typeface="Times New Roman" panose="02020603050405020304" pitchFamily="65" charset="-122"/>
                <a:ea typeface="楷体_GB2312" pitchFamily="65" charset="-122"/>
              </a:rPr>
              <a:t>n</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815" i="1" kern="0" baseline="-15000" dirty="0" smtClean="0">
                <a:solidFill>
                  <a:srgbClr val="000000"/>
                </a:solidFill>
                <a:latin typeface="Times New Roman" panose="02020603050405020304" pitchFamily="65" charset="-122"/>
                <a:ea typeface="楷体_GB2312" pitchFamily="65" charset="-122"/>
              </a:rPr>
              <a:t>ny</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(2)理解:通过上式可以发现,系统所受的力在</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方向上的合力等于每一个物体的质量与</a:t>
            </a:r>
            <a:r>
              <a:rPr lang="zh-CN" altLang="en-US" sz="2410" i="1" kern="0" dirty="0" smtClean="0">
                <a:solidFill>
                  <a:srgbClr val="000000"/>
                </a:solidFill>
                <a:latin typeface="Times New Roman" panose="02020603050405020304" pitchFamily="65" charset="-122"/>
                <a:ea typeface="楷体_GB2312" pitchFamily="65" charset="-122"/>
              </a:rPr>
              <a:t>x</a:t>
            </a:r>
            <a:br>
              <a:rPr dirty="0"/>
            </a:br>
            <a:r>
              <a:rPr lang="zh-CN" altLang="en-US" sz="2410" kern="0" dirty="0" smtClean="0">
                <a:solidFill>
                  <a:srgbClr val="000000"/>
                </a:solidFill>
                <a:latin typeface="Times New Roman" panose="02020603050405020304" pitchFamily="65" charset="-122"/>
                <a:ea typeface="楷体_GB2312" pitchFamily="65" charset="-122"/>
              </a:rPr>
              <a:t>方向的加速度乘积之和,在</a:t>
            </a:r>
            <a:r>
              <a:rPr lang="zh-CN" altLang="en-US" sz="2410" i="1" kern="0" dirty="0" smtClean="0">
                <a:solidFill>
                  <a:srgbClr val="000000"/>
                </a:solidFill>
                <a:latin typeface="Times New Roman" panose="02020603050405020304" pitchFamily="65" charset="-122"/>
                <a:ea typeface="楷体_GB2312" pitchFamily="65" charset="-122"/>
              </a:rPr>
              <a:t>y</a:t>
            </a:r>
            <a:r>
              <a:rPr lang="zh-CN" altLang="en-US" sz="2410" kern="0" dirty="0" smtClean="0">
                <a:solidFill>
                  <a:srgbClr val="000000"/>
                </a:solidFill>
                <a:latin typeface="Times New Roman" panose="02020603050405020304" pitchFamily="65" charset="-122"/>
                <a:ea typeface="楷体_GB2312" pitchFamily="65" charset="-122"/>
              </a:rPr>
              <a:t>方向上也是如此。因此,在某些题目中,需要求解外力时,可</a:t>
            </a:r>
            <a:br>
              <a:rPr dirty="0"/>
            </a:br>
            <a:r>
              <a:rPr lang="zh-CN" altLang="en-US" sz="2410" kern="0" dirty="0" smtClean="0">
                <a:solidFill>
                  <a:srgbClr val="000000"/>
                </a:solidFill>
                <a:latin typeface="Times New Roman" panose="02020603050405020304" pitchFamily="65" charset="-122"/>
                <a:ea typeface="楷体_GB2312" pitchFamily="65" charset="-122"/>
              </a:rPr>
              <a:t>以直接利用系统的牛顿第二定律进行求解和分析,不需要考虑内力,这是对常规整体法</a:t>
            </a:r>
            <a:br>
              <a:rPr dirty="0"/>
            </a:br>
            <a:r>
              <a:rPr lang="zh-CN" altLang="en-US" sz="2410" kern="0" dirty="0" smtClean="0">
                <a:solidFill>
                  <a:srgbClr val="000000"/>
                </a:solidFill>
                <a:latin typeface="Times New Roman" panose="02020603050405020304" pitchFamily="65" charset="-122"/>
                <a:ea typeface="楷体_GB2312" pitchFamily="65" charset="-122"/>
              </a:rPr>
              <a:t>的一次提升,该方法有利于提高解题速度。</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(3)注意:应用系统牛顿第二定律只能求解外力,无法求解内力</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1181048" y="804126"/>
          <a:ext cx="323849" cy="342899"/>
        </p:xfrm>
        <a:graphic>
          <a:graphicData uri="http://schemas.openxmlformats.org/presentationml/2006/ole">
            <mc:AlternateContent xmlns:mc="http://schemas.openxmlformats.org/markup-compatibility/2006">
              <mc:Choice xmlns:v="urn:schemas-microsoft-com:vml" Requires="v">
                <p:oleObj spid="_x0000_s14337" name="Equation" r:id="rId1" imgW="8534400" imgH="9144000" progId="Equation.DSMT4">
                  <p:embed/>
                </p:oleObj>
              </mc:Choice>
              <mc:Fallback>
                <p:oleObj name="Equation" r:id="rId1" imgW="8534400" imgH="9144000" progId="Equation.DSMT4">
                  <p:embed/>
                  <p:pic>
                    <p:nvPicPr>
                      <p:cNvPr id="0" name="图片 14336"/>
                      <p:cNvPicPr>
                        <a:picLocks noChangeAspect="1"/>
                      </p:cNvPicPr>
                      <p:nvPr/>
                    </p:nvPicPr>
                    <p:blipFill>
                      <a:blip r:embed="rId2"/>
                      <a:stretch>
                        <a:fillRect/>
                      </a:stretch>
                    </p:blipFill>
                    <p:spPr>
                      <a:xfrm>
                        <a:off x="1181048" y="804126"/>
                        <a:ext cx="323849" cy="342899"/>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963426" y="804126"/>
          <a:ext cx="342899" cy="342899"/>
        </p:xfrm>
        <a:graphic>
          <a:graphicData uri="http://schemas.openxmlformats.org/presentationml/2006/ole">
            <mc:AlternateContent xmlns:mc="http://schemas.openxmlformats.org/markup-compatibility/2006">
              <mc:Choice xmlns:v="urn:schemas-microsoft-com:vml" Requires="v">
                <p:oleObj spid="_x0000_s14338" name="Equation" r:id="rId3" imgW="9144000" imgH="9144000" progId="Equation.DSMT4">
                  <p:embed/>
                </p:oleObj>
              </mc:Choice>
              <mc:Fallback>
                <p:oleObj name="Equation" r:id="rId3" imgW="9144000" imgH="9144000" progId="Equation.DSMT4">
                  <p:embed/>
                  <p:pic>
                    <p:nvPicPr>
                      <p:cNvPr id="0" name="图片 14337"/>
                      <p:cNvPicPr>
                        <a:picLocks noChangeAspect="1"/>
                      </p:cNvPicPr>
                      <p:nvPr/>
                    </p:nvPicPr>
                    <p:blipFill>
                      <a:blip r:embed="rId4"/>
                      <a:stretch>
                        <a:fillRect/>
                      </a:stretch>
                    </p:blipFill>
                    <p:spPr>
                      <a:xfrm>
                        <a:off x="1963426" y="804126"/>
                        <a:ext cx="342899" cy="3428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764854" y="804126"/>
          <a:ext cx="333375" cy="342900"/>
        </p:xfrm>
        <a:graphic>
          <a:graphicData uri="http://schemas.openxmlformats.org/presentationml/2006/ole">
            <mc:AlternateContent xmlns:mc="http://schemas.openxmlformats.org/markup-compatibility/2006">
              <mc:Choice xmlns:v="urn:schemas-microsoft-com:vml" Requires="v">
                <p:oleObj spid="_x0000_s14339" name="Equation" r:id="rId5" imgW="8839200" imgH="9144000" progId="Equation.DSMT4">
                  <p:embed/>
                </p:oleObj>
              </mc:Choice>
              <mc:Fallback>
                <p:oleObj name="Equation" r:id="rId5" imgW="8839200" imgH="9144000" progId="Equation.DSMT4">
                  <p:embed/>
                  <p:pic>
                    <p:nvPicPr>
                      <p:cNvPr id="0" name="图片 14338"/>
                      <p:cNvPicPr>
                        <a:picLocks noChangeAspect="1"/>
                      </p:cNvPicPr>
                      <p:nvPr/>
                    </p:nvPicPr>
                    <p:blipFill>
                      <a:blip r:embed="rId6"/>
                      <a:stretch>
                        <a:fillRect/>
                      </a:stretch>
                    </p:blipFill>
                    <p:spPr>
                      <a:xfrm>
                        <a:off x="2764854" y="804126"/>
                        <a:ext cx="333375" cy="3429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181048" y="1378004"/>
          <a:ext cx="333374" cy="380999"/>
        </p:xfrm>
        <a:graphic>
          <a:graphicData uri="http://schemas.openxmlformats.org/presentationml/2006/ole">
            <mc:AlternateContent xmlns:mc="http://schemas.openxmlformats.org/markup-compatibility/2006">
              <mc:Choice xmlns:v="urn:schemas-microsoft-com:vml" Requires="v">
                <p:oleObj spid="_x0000_s14340" name="Equation" r:id="rId7" imgW="8839200" imgH="10058400" progId="Equation.DSMT4">
                  <p:embed/>
                </p:oleObj>
              </mc:Choice>
              <mc:Fallback>
                <p:oleObj name="Equation" r:id="rId7" imgW="8839200" imgH="10058400" progId="Equation.DSMT4">
                  <p:embed/>
                  <p:pic>
                    <p:nvPicPr>
                      <p:cNvPr id="0" name="图片 14339"/>
                      <p:cNvPicPr>
                        <a:picLocks noChangeAspect="1"/>
                      </p:cNvPicPr>
                      <p:nvPr/>
                    </p:nvPicPr>
                    <p:blipFill>
                      <a:blip r:embed="rId8"/>
                      <a:stretch>
                        <a:fillRect/>
                      </a:stretch>
                    </p:blipFill>
                    <p:spPr>
                      <a:xfrm>
                        <a:off x="1181048" y="1378004"/>
                        <a:ext cx="333374" cy="38099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1972951" y="1378004"/>
          <a:ext cx="352425" cy="381000"/>
        </p:xfrm>
        <a:graphic>
          <a:graphicData uri="http://schemas.openxmlformats.org/presentationml/2006/ole">
            <mc:AlternateContent xmlns:mc="http://schemas.openxmlformats.org/markup-compatibility/2006">
              <mc:Choice xmlns:v="urn:schemas-microsoft-com:vml" Requires="v">
                <p:oleObj spid="_x0000_s14341" name="Equation" r:id="rId9" imgW="9448800" imgH="10058400" progId="Equation.DSMT4">
                  <p:embed/>
                </p:oleObj>
              </mc:Choice>
              <mc:Fallback>
                <p:oleObj name="Equation" r:id="rId9" imgW="9448800" imgH="10058400" progId="Equation.DSMT4">
                  <p:embed/>
                  <p:pic>
                    <p:nvPicPr>
                      <p:cNvPr id="0" name="图片 14340"/>
                      <p:cNvPicPr>
                        <a:picLocks noChangeAspect="1"/>
                      </p:cNvPicPr>
                      <p:nvPr/>
                    </p:nvPicPr>
                    <p:blipFill>
                      <a:blip r:embed="rId10"/>
                      <a:stretch>
                        <a:fillRect/>
                      </a:stretch>
                    </p:blipFill>
                    <p:spPr>
                      <a:xfrm>
                        <a:off x="1972951" y="1378004"/>
                        <a:ext cx="352425" cy="38100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2783904" y="1378004"/>
          <a:ext cx="342900" cy="381000"/>
        </p:xfrm>
        <a:graphic>
          <a:graphicData uri="http://schemas.openxmlformats.org/presentationml/2006/ole">
            <mc:AlternateContent xmlns:mc="http://schemas.openxmlformats.org/markup-compatibility/2006">
              <mc:Choice xmlns:v="urn:schemas-microsoft-com:vml" Requires="v">
                <p:oleObj spid="_x0000_s14342" name="Equation" r:id="rId11" imgW="9144000" imgH="10058400" progId="Equation.DSMT4">
                  <p:embed/>
                </p:oleObj>
              </mc:Choice>
              <mc:Fallback>
                <p:oleObj name="Equation" r:id="rId11" imgW="9144000" imgH="10058400" progId="Equation.DSMT4">
                  <p:embed/>
                  <p:pic>
                    <p:nvPicPr>
                      <p:cNvPr id="0" name="图片 14341"/>
                      <p:cNvPicPr>
                        <a:picLocks noChangeAspect="1"/>
                      </p:cNvPicPr>
                      <p:nvPr/>
                    </p:nvPicPr>
                    <p:blipFill>
                      <a:blip r:embed="rId12"/>
                      <a:stretch>
                        <a:fillRect/>
                      </a:stretch>
                    </p:blipFill>
                    <p:spPr>
                      <a:xfrm>
                        <a:off x="2783904" y="1378004"/>
                        <a:ext cx="342900" cy="3810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13735" kern="0" spc="39366" dirty="0" smtClean="0">
                <a:solidFill>
                  <a:srgbClr val="000000"/>
                </a:solidFill>
                <a:latin typeface="Times New Roman" panose="02020603050405020304" pitchFamily="65" charset="-122"/>
                <a:ea typeface="微软雅黑" panose="020B0503020204020204" pitchFamily="34" charset="-122"/>
              </a:rPr>
              <a:t> </a:t>
            </a:r>
            <a:endParaRPr lang="zh-CN" altLang="en-US" dirty="0"/>
          </a:p>
          <a:p>
            <a:pPr marL="0" indent="0" eaLnBrk="0" latinLnBrk="1" hangingPunct="0">
              <a:lnSpc>
                <a:spcPct val="150000"/>
              </a:lnSpc>
              <a:spcBef>
                <a:spcPts val="422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二、常见的临界条件</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1.接触与脱离的临界条件:</a:t>
            </a:r>
            <a:r>
              <a:rPr lang="zh-CN" altLang="en-US" sz="2410" kern="0" dirty="0" smtClean="0">
                <a:solidFill>
                  <a:srgbClr val="000000"/>
                </a:solidFill>
                <a:latin typeface="Times New Roman" panose="02020603050405020304" pitchFamily="65" charset="-122"/>
                <a:ea typeface="华文细黑" panose="02010600040101010101" pitchFamily="65" charset="-122"/>
              </a:rPr>
              <a:t>弹力</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=0。</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b="1" u="sng" kern="0" dirty="0" smtClean="0">
                <a:solidFill>
                  <a:srgbClr val="000000"/>
                </a:solidFill>
                <a:latin typeface="Times New Roman" panose="02020603050405020304" pitchFamily="65" charset="-122"/>
                <a:ea typeface="华文细黑" panose="02010600040101010101" pitchFamily="65" charset="-122"/>
              </a:rPr>
              <a:t>相对滑动的临界条件:</a:t>
            </a:r>
            <a:r>
              <a:rPr lang="zh-CN" altLang="en-US" sz="2410" u="sng" kern="0" dirty="0" smtClean="0">
                <a:solidFill>
                  <a:srgbClr val="000000"/>
                </a:solidFill>
                <a:latin typeface="Times New Roman" panose="02020603050405020304" pitchFamily="65" charset="-122"/>
                <a:ea typeface="华文细黑" panose="02010600040101010101" pitchFamily="65" charset="-122"/>
              </a:rPr>
              <a:t>静摩擦力达到最大值</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45.jpeg"/>
          <p:cNvPicPr>
            <a:picLocks noChangeAspect="1"/>
          </p:cNvPicPr>
          <p:nvPr/>
        </p:nvPicPr>
        <p:blipFill>
          <a:blip r:embed="rId1" cstate="print"/>
          <a:stretch>
            <a:fillRect/>
          </a:stretch>
        </p:blipFill>
        <p:spPr>
          <a:xfrm>
            <a:off x="3563814" y="1836093"/>
            <a:ext cx="4580947" cy="2555754"/>
          </a:xfrm>
          <a:prstGeom prst="rect">
            <a:avLst/>
          </a:prstGeom>
        </p:spPr>
      </p:pic>
      <p:sp>
        <p:nvSpPr>
          <p:cNvPr id="4" name="TextBox 2"/>
          <p:cNvSpPr txBox="1"/>
          <p:nvPr/>
        </p:nvSpPr>
        <p:spPr>
          <a:xfrm>
            <a:off x="620400" y="395933"/>
            <a:ext cx="11831400" cy="114467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kern="0" dirty="0" smtClean="0">
                <a:solidFill>
                  <a:srgbClr val="DE0000"/>
                </a:solidFill>
                <a:latin typeface="微软雅黑" panose="020B0503020204020204" pitchFamily="34" charset="-122"/>
                <a:ea typeface="微软雅黑" panose="020B0503020204020204" pitchFamily="34" charset="-122"/>
              </a:rPr>
              <a:t>题型2　动力学中的临界极值问题</a:t>
            </a:r>
            <a:endParaRPr lang="zh-CN" altLang="en-US" sz="2400" b="1" kern="0"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一、临界极值问题的辨别</a:t>
            </a:r>
            <a:endParaRPr lang="zh-CN" altLang="en-US"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5010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3.绳子断裂与松弛的临界条件:</a:t>
            </a:r>
            <a:r>
              <a:rPr lang="zh-CN" altLang="en-US" sz="2410" u="sng" kern="0" dirty="0" smtClean="0">
                <a:solidFill>
                  <a:srgbClr val="000000"/>
                </a:solidFill>
                <a:latin typeface="Times New Roman" panose="02020603050405020304" pitchFamily="65" charset="-122"/>
                <a:ea typeface="华文细黑" panose="02010600040101010101" pitchFamily="65" charset="-122"/>
              </a:rPr>
              <a:t>绳子断裂的临界条件是绳中张力等于它所能承受的最</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大张力;绳子松弛的临界条件是</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F</a:t>
            </a:r>
            <a:r>
              <a:rPr lang="zh-CN" altLang="en-US" sz="1815" u="sng" kern="0" baseline="-15000" dirty="0" smtClean="0">
                <a:solidFill>
                  <a:srgbClr val="000000"/>
                </a:solidFill>
                <a:latin typeface="Times New Roman" panose="02020603050405020304" pitchFamily="65" charset="-122"/>
                <a:ea typeface="华文细黑" panose="02010600040101010101" pitchFamily="65" charset="-122"/>
              </a:rPr>
              <a:t>T</a:t>
            </a:r>
            <a:r>
              <a:rPr lang="zh-CN" altLang="en-US" sz="2410" u="sng" kern="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4.最终速度(收尾速度)的临界条件:</a:t>
            </a:r>
            <a:r>
              <a:rPr lang="zh-CN" altLang="en-US" sz="2410" kern="0" dirty="0" smtClean="0">
                <a:solidFill>
                  <a:srgbClr val="000000"/>
                </a:solidFill>
                <a:latin typeface="Times New Roman" panose="02020603050405020304" pitchFamily="65" charset="-122"/>
                <a:ea typeface="华文细黑" panose="02010600040101010101" pitchFamily="65" charset="-122"/>
              </a:rPr>
              <a:t>物体所受合力为0。</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三、解决临界极值问题的方法</a:t>
            </a:r>
            <a:endParaRPr lang="zh-CN" altLang="en-US" b="1" dirty="0"/>
          </a:p>
        </p:txBody>
      </p:sp>
      <p:graphicFrame>
        <p:nvGraphicFramePr>
          <p:cNvPr id="3" name="表格 2"/>
          <p:cNvGraphicFramePr>
            <a:graphicFrameLocks noGrp="1"/>
          </p:cNvGraphicFramePr>
          <p:nvPr/>
        </p:nvGraphicFramePr>
        <p:xfrm>
          <a:off x="468000" y="3034165"/>
          <a:ext cx="11268000" cy="2114296"/>
        </p:xfrm>
        <a:graphic>
          <a:graphicData uri="http://schemas.openxmlformats.org/drawingml/2006/table">
            <a:tbl>
              <a:tblPr/>
              <a:tblGrid>
                <a:gridCol w="863566"/>
                <a:gridCol w="10404434"/>
              </a:tblGrid>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极限法</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把物理问题(或过程)推向极端,从而使临界现象(</a:t>
                      </a:r>
                      <a:r>
                        <a:rPr lang="zh-CN" altLang="en-US" sz="2010" kern="0" dirty="0" smtClean="0">
                          <a:solidFill>
                            <a:srgbClr val="000000"/>
                          </a:solidFill>
                          <a:latin typeface="Times New Roman" panose="02020603050405020304" pitchFamily="65" charset="-122"/>
                          <a:ea typeface="华文细黑" panose="02010600040101010101" pitchFamily="65" charset="-122"/>
                        </a:rPr>
                        <a:t>或状态</a:t>
                      </a:r>
                      <a:r>
                        <a:rPr lang="zh-CN" altLang="en-US" sz="2010" kern="0" dirty="0" smtClean="0">
                          <a:solidFill>
                            <a:srgbClr val="000000"/>
                          </a:solidFill>
                          <a:latin typeface="Times New Roman" panose="02020603050405020304" pitchFamily="65" charset="-122"/>
                          <a:ea typeface="华文细黑" panose="02010600040101010101" pitchFamily="65" charset="-122"/>
                        </a:rPr>
                        <a:t>)暴露出来,以达到正确解决问题的目的</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假设法</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临界问题存在多种可能,特别是非此即彼两种</a:t>
                      </a:r>
                      <a:r>
                        <a:rPr lang="zh-CN" altLang="en-US" sz="2010" kern="0" dirty="0" smtClean="0">
                          <a:solidFill>
                            <a:srgbClr val="000000"/>
                          </a:solidFill>
                          <a:latin typeface="Times New Roman" panose="02020603050405020304" pitchFamily="65" charset="-122"/>
                          <a:ea typeface="华文细黑" panose="02010600040101010101" pitchFamily="65" charset="-122"/>
                        </a:rPr>
                        <a:t>可能时</a:t>
                      </a:r>
                      <a:r>
                        <a:rPr lang="zh-CN" altLang="en-US" sz="2010" kern="0" dirty="0" smtClean="0">
                          <a:solidFill>
                            <a:srgbClr val="000000"/>
                          </a:solidFill>
                          <a:latin typeface="Times New Roman" panose="02020603050405020304" pitchFamily="65" charset="-122"/>
                          <a:ea typeface="华文细黑" panose="02010600040101010101" pitchFamily="65" charset="-122"/>
                        </a:rPr>
                        <a:t>,或变化过程中可能出现临界条件,也可能不</a:t>
                      </a:r>
                      <a:r>
                        <a:rPr lang="zh-CN" altLang="en-US" sz="2010" kern="0" dirty="0" smtClean="0">
                          <a:solidFill>
                            <a:srgbClr val="000000"/>
                          </a:solidFill>
                          <a:latin typeface="Times New Roman" panose="02020603050405020304" pitchFamily="65" charset="-122"/>
                          <a:ea typeface="华文细黑" panose="02010600040101010101" pitchFamily="65" charset="-122"/>
                        </a:rPr>
                        <a:t>出现</a:t>
                      </a:r>
                      <a:r>
                        <a:rPr lang="zh-CN" altLang="en-US" sz="2010" kern="0" dirty="0" smtClean="0">
                          <a:solidFill>
                            <a:srgbClr val="000000"/>
                          </a:solidFill>
                          <a:latin typeface="Times New Roman" panose="02020603050405020304" pitchFamily="65" charset="-122"/>
                          <a:ea typeface="华文细黑" panose="02010600040101010101" pitchFamily="65" charset="-122"/>
                        </a:rPr>
                        <a:t>临界条件时,往往用假设法解决问题</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函数法</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将物理过程转化为函数关系式,根据函数关系式</a:t>
                      </a:r>
                      <a:r>
                        <a:rPr lang="zh-CN" altLang="en-US" sz="2010" kern="0" dirty="0" smtClean="0">
                          <a:solidFill>
                            <a:srgbClr val="000000"/>
                          </a:solidFill>
                          <a:latin typeface="Times New Roman" panose="02020603050405020304" pitchFamily="65" charset="-122"/>
                          <a:ea typeface="华文细黑" panose="02010600040101010101" pitchFamily="65" charset="-122"/>
                        </a:rPr>
                        <a:t>解出</a:t>
                      </a:r>
                      <a:r>
                        <a:rPr lang="zh-CN" altLang="en-US" sz="2010" kern="0" dirty="0" smtClean="0">
                          <a:solidFill>
                            <a:srgbClr val="000000"/>
                          </a:solidFill>
                          <a:latin typeface="Times New Roman" panose="02020603050405020304" pitchFamily="65" charset="-122"/>
                          <a:ea typeface="华文细黑" panose="02010600040101010101" pitchFamily="65" charset="-122"/>
                        </a:rPr>
                        <a:t>临界条件</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67941"/>
            <a:ext cx="11831400" cy="222445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400" b="1" kern="0" dirty="0" smtClean="0">
                <a:solidFill>
                  <a:srgbClr val="DE0000"/>
                </a:solidFill>
                <a:latin typeface="微软雅黑" panose="020B0503020204020204" pitchFamily="34" charset="-122"/>
                <a:ea typeface="微软雅黑" panose="020B0503020204020204" pitchFamily="34"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    如图甲所示,轻质弹簧下端固定在水平面上,上端叠放着两个质量均为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的物体</a:t>
            </a:r>
            <a:br>
              <a:rPr dirty="0"/>
            </a:b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,其中物体</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与弹簧连接,初始时物体处于静止状态。</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=0时,用竖直向上的拉力作</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用在物体</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上,使</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开始向上做匀加速运动,测得两物体的</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图像如图乙所示,已知重力</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,则(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46.jpeg"/>
          <p:cNvPicPr>
            <a:picLocks noChangeAspect="1"/>
          </p:cNvPicPr>
          <p:nvPr/>
        </p:nvPicPr>
        <p:blipFill>
          <a:blip r:embed="rId1" cstate="print"/>
          <a:stretch>
            <a:fillRect/>
          </a:stretch>
        </p:blipFill>
        <p:spPr>
          <a:xfrm>
            <a:off x="8818212" y="2227906"/>
            <a:ext cx="685799" cy="2552700"/>
          </a:xfrm>
          <a:prstGeom prst="rect">
            <a:avLst/>
          </a:prstGeom>
        </p:spPr>
      </p:pic>
      <p:pic>
        <p:nvPicPr>
          <p:cNvPr id="4" name="图片 4" descr="textimage47.jpeg"/>
          <p:cNvPicPr>
            <a:picLocks noChangeAspect="1"/>
          </p:cNvPicPr>
          <p:nvPr/>
        </p:nvPicPr>
        <p:blipFill>
          <a:blip r:embed="rId2" cstate="print"/>
          <a:stretch>
            <a:fillRect/>
          </a:stretch>
        </p:blipFill>
        <p:spPr>
          <a:xfrm>
            <a:off x="9684494" y="2304106"/>
            <a:ext cx="1885950" cy="2476500"/>
          </a:xfrm>
          <a:prstGeom prst="rect">
            <a:avLst/>
          </a:prstGeom>
        </p:spPr>
      </p:pic>
      <p:sp>
        <p:nvSpPr>
          <p:cNvPr id="5" name="TextBox 2"/>
          <p:cNvSpPr txBox="1"/>
          <p:nvPr/>
        </p:nvSpPr>
        <p:spPr>
          <a:xfrm>
            <a:off x="468000" y="2680111"/>
            <a:ext cx="11831400" cy="337335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=0时,</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的大小为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3610" kern="0" spc="5013" dirty="0" smtClean="0">
                <a:solidFill>
                  <a:srgbClr val="000000"/>
                </a:solidFill>
                <a:latin typeface="Times New Roman" panose="02020603050405020304" pitchFamily="65" charset="-122"/>
                <a:ea typeface="华文细黑" panose="02010600040101010101" pitchFamily="65" charset="-122"/>
              </a:rPr>
              <a:t> </a:t>
            </a:r>
            <a:r>
              <a:rPr lang="zh-CN" altLang="en-US" sz="3610" kern="0" spc="5013"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25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B.弹簧的劲度系数为</a:t>
            </a:r>
            <a:r>
              <a:rPr lang="zh-CN" altLang="en-US" sz="3230" kern="0" spc="145" dirty="0" smtClean="0">
                <a:solidFill>
                  <a:srgbClr val="000000"/>
                </a:solidFill>
                <a:latin typeface="Times New Roman" panose="02020603050405020304" pitchFamily="65" charset="-122"/>
                <a:ea typeface="华文细黑" panose="02010600040101010101" pitchFamily="65" charset="-122"/>
              </a:rPr>
              <a:t> </a:t>
            </a:r>
            <a:r>
              <a:rPr lang="zh-CN" altLang="en-US" sz="3610" kern="0" spc="4038"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25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分离时弹簧弹力的大小为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3610" kern="0" spc="3813"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25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D.0~</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时间内,</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上升的高度为</a:t>
            </a:r>
            <a:r>
              <a:rPr lang="zh-CN" altLang="en-US" sz="3450" kern="0" spc="4876"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6" name="对象 5"/>
          <p:cNvGraphicFramePr>
            <a:graphicFrameLocks noChangeAspect="1"/>
          </p:cNvGraphicFramePr>
          <p:nvPr/>
        </p:nvGraphicFramePr>
        <p:xfrm>
          <a:off x="3179228" y="2798668"/>
          <a:ext cx="1095374" cy="809624"/>
        </p:xfrm>
        <a:graphic>
          <a:graphicData uri="http://schemas.openxmlformats.org/presentationml/2006/ole">
            <mc:AlternateContent xmlns:mc="http://schemas.openxmlformats.org/markup-compatibility/2006">
              <mc:Choice xmlns:v="urn:schemas-microsoft-com:vml" Requires="v">
                <p:oleObj spid="_x0000_s15361" name="Equation" r:id="rId3" imgW="28956000" imgH="21336000" progId="Equation.DSMT4">
                  <p:embed/>
                </p:oleObj>
              </mc:Choice>
              <mc:Fallback>
                <p:oleObj name="Equation" r:id="rId3" imgW="28956000" imgH="21336000" progId="Equation.DSMT4">
                  <p:embed/>
                  <p:pic>
                    <p:nvPicPr>
                      <p:cNvPr id="0" name="图片 15360"/>
                      <p:cNvPicPr>
                        <a:picLocks noChangeAspect="1"/>
                      </p:cNvPicPr>
                      <p:nvPr/>
                    </p:nvPicPr>
                    <p:blipFill>
                      <a:blip r:embed="rId4"/>
                      <a:stretch>
                        <a:fillRect/>
                      </a:stretch>
                    </p:blipFill>
                    <p:spPr>
                      <a:xfrm>
                        <a:off x="3179228" y="2798668"/>
                        <a:ext cx="1095374" cy="8096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3196599" y="3730907"/>
          <a:ext cx="428625" cy="723899"/>
        </p:xfrm>
        <a:graphic>
          <a:graphicData uri="http://schemas.openxmlformats.org/presentationml/2006/ole">
            <mc:AlternateContent xmlns:mc="http://schemas.openxmlformats.org/markup-compatibility/2006">
              <mc:Choice xmlns:v="urn:schemas-microsoft-com:vml" Requires="v">
                <p:oleObj spid="_x0000_s15362" name="Equation" r:id="rId5" imgW="11277600" imgH="19202400" progId="Equation.DSMT4">
                  <p:embed/>
                </p:oleObj>
              </mc:Choice>
              <mc:Fallback>
                <p:oleObj name="Equation" r:id="rId5" imgW="11277600" imgH="19202400" progId="Equation.DSMT4">
                  <p:embed/>
                  <p:pic>
                    <p:nvPicPr>
                      <p:cNvPr id="0" name="图片 15361"/>
                      <p:cNvPicPr>
                        <a:picLocks noChangeAspect="1"/>
                      </p:cNvPicPr>
                      <p:nvPr/>
                    </p:nvPicPr>
                    <p:blipFill>
                      <a:blip r:embed="rId6"/>
                      <a:stretch>
                        <a:fillRect/>
                      </a:stretch>
                    </p:blipFill>
                    <p:spPr>
                      <a:xfrm>
                        <a:off x="3196599" y="3730907"/>
                        <a:ext cx="428625" cy="72389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3625224" y="3663711"/>
          <a:ext cx="971549" cy="809625"/>
        </p:xfrm>
        <a:graphic>
          <a:graphicData uri="http://schemas.openxmlformats.org/presentationml/2006/ole">
            <mc:AlternateContent xmlns:mc="http://schemas.openxmlformats.org/markup-compatibility/2006">
              <mc:Choice xmlns:v="urn:schemas-microsoft-com:vml" Requires="v">
                <p:oleObj spid="_x0000_s15363" name="Equation" r:id="rId7" imgW="25603200" imgH="21336000" progId="Equation.DSMT4">
                  <p:embed/>
                </p:oleObj>
              </mc:Choice>
              <mc:Fallback>
                <p:oleObj name="Equation" r:id="rId7" imgW="25603200" imgH="21336000" progId="Equation.DSMT4">
                  <p:embed/>
                  <p:pic>
                    <p:nvPicPr>
                      <p:cNvPr id="0" name="图片 15362"/>
                      <p:cNvPicPr>
                        <a:picLocks noChangeAspect="1"/>
                      </p:cNvPicPr>
                      <p:nvPr/>
                    </p:nvPicPr>
                    <p:blipFill>
                      <a:blip r:embed="rId8"/>
                      <a:stretch>
                        <a:fillRect/>
                      </a:stretch>
                    </p:blipFill>
                    <p:spPr>
                      <a:xfrm>
                        <a:off x="3625224" y="3663711"/>
                        <a:ext cx="971549" cy="8096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5008209" y="4528755"/>
          <a:ext cx="942974" cy="809624"/>
        </p:xfrm>
        <a:graphic>
          <a:graphicData uri="http://schemas.openxmlformats.org/presentationml/2006/ole">
            <mc:AlternateContent xmlns:mc="http://schemas.openxmlformats.org/markup-compatibility/2006">
              <mc:Choice xmlns:v="urn:schemas-microsoft-com:vml" Requires="v">
                <p:oleObj spid="_x0000_s15364" name="Equation" r:id="rId9" imgW="24993600" imgH="21336000" progId="Equation.DSMT4">
                  <p:embed/>
                </p:oleObj>
              </mc:Choice>
              <mc:Fallback>
                <p:oleObj name="Equation" r:id="rId9" imgW="24993600" imgH="21336000" progId="Equation.DSMT4">
                  <p:embed/>
                  <p:pic>
                    <p:nvPicPr>
                      <p:cNvPr id="0" name="图片 15363"/>
                      <p:cNvPicPr>
                        <a:picLocks noChangeAspect="1"/>
                      </p:cNvPicPr>
                      <p:nvPr/>
                    </p:nvPicPr>
                    <p:blipFill>
                      <a:blip r:embed="rId10"/>
                      <a:stretch>
                        <a:fillRect/>
                      </a:stretch>
                    </p:blipFill>
                    <p:spPr>
                      <a:xfrm>
                        <a:off x="5008209" y="4528755"/>
                        <a:ext cx="942974" cy="80962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4259740" y="5394574"/>
          <a:ext cx="1057274" cy="761999"/>
        </p:xfrm>
        <a:graphic>
          <a:graphicData uri="http://schemas.openxmlformats.org/presentationml/2006/ole">
            <mc:AlternateContent xmlns:mc="http://schemas.openxmlformats.org/markup-compatibility/2006">
              <mc:Choice xmlns:v="urn:schemas-microsoft-com:vml" Requires="v">
                <p:oleObj spid="_x0000_s15365" name="Equation" r:id="rId11" imgW="28041600" imgH="20116800" progId="Equation.DSMT4">
                  <p:embed/>
                </p:oleObj>
              </mc:Choice>
              <mc:Fallback>
                <p:oleObj name="Equation" r:id="rId11" imgW="28041600" imgH="20116800" progId="Equation.DSMT4">
                  <p:embed/>
                  <p:pic>
                    <p:nvPicPr>
                      <p:cNvPr id="0" name="图片 15364"/>
                      <p:cNvPicPr>
                        <a:picLocks noChangeAspect="1"/>
                      </p:cNvPicPr>
                      <p:nvPr/>
                    </p:nvPicPr>
                    <p:blipFill>
                      <a:blip r:embed="rId12"/>
                      <a:stretch>
                        <a:fillRect/>
                      </a:stretch>
                    </p:blipFill>
                    <p:spPr>
                      <a:xfrm>
                        <a:off x="4259740" y="5394574"/>
                        <a:ext cx="1057274" cy="761999"/>
                      </a:xfrm>
                      <a:prstGeom prst="rect">
                        <a:avLst/>
                      </a:prstGeom>
                      <a:noFill/>
                      <a:ln w="9525">
                        <a:noFill/>
                      </a:ln>
                    </p:spPr>
                  </p:pic>
                </p:oleObj>
              </mc:Fallback>
            </mc:AlternateContent>
          </a:graphicData>
        </a:graphic>
      </p:graphicFrame>
      <p:sp>
        <p:nvSpPr>
          <p:cNvPr id="11" name="文本框 8"/>
          <p:cNvSpPr txBox="1"/>
          <p:nvPr/>
        </p:nvSpPr>
        <p:spPr>
          <a:xfrm>
            <a:off x="2411686" y="2196133"/>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500861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初始时,物体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处于平衡状态,对物体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整体受力分析可得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kx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,解得弹</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簧的压缩量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10" kern="0" spc="148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时间内,物体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做匀加速直线运动,可得加速度</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121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=0时,</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对物体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由牛顿第二定律可得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kx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3315" kern="0" spc="-121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时刻,物</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即将分离,对物体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由牛顿第二定律可得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kx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(点拨:此时物体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之间的</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作用力为0,且物体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的加速度相等),解得此时弹簧的弹力大小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kx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3315" kern="0" spc="-121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C错</a:t>
            </a:r>
            <a:endParaRPr lang="zh-CN" altLang="en-US" dirty="0">
              <a:solidFill>
                <a:srgbClr val="C00000"/>
              </a:solidFill>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时间内,由匀变速直线运动规律可得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10" kern="0" spc="-128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745" kern="0" spc="-9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,代入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和</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的值解得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k</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57"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3610" kern="0" spc="403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时刻,物体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的速度最大,所受合力为0,对物体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受力分析可得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kx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3</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2381713" y="849748"/>
          <a:ext cx="571500" cy="657225"/>
        </p:xfrm>
        <a:graphic>
          <a:graphicData uri="http://schemas.openxmlformats.org/presentationml/2006/ole">
            <mc:AlternateContent xmlns:mc="http://schemas.openxmlformats.org/markup-compatibility/2006">
              <mc:Choice xmlns:v="urn:schemas-microsoft-com:vml" Requires="v">
                <p:oleObj spid="_x0000_s16385" name="Equation" r:id="rId1" imgW="15240000" imgH="17373600" progId="Equation.DSMT4">
                  <p:embed/>
                </p:oleObj>
              </mc:Choice>
              <mc:Fallback>
                <p:oleObj name="Equation" r:id="rId1" imgW="15240000" imgH="17373600" progId="Equation.DSMT4">
                  <p:embed/>
                  <p:pic>
                    <p:nvPicPr>
                      <p:cNvPr id="0" name="图片 16384"/>
                      <p:cNvPicPr>
                        <a:picLocks noChangeAspect="1"/>
                      </p:cNvPicPr>
                      <p:nvPr/>
                    </p:nvPicPr>
                    <p:blipFill>
                      <a:blip r:embed="rId2"/>
                      <a:stretch>
                        <a:fillRect/>
                      </a:stretch>
                    </p:blipFill>
                    <p:spPr>
                      <a:xfrm>
                        <a:off x="2381713" y="849748"/>
                        <a:ext cx="571500"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0409124" y="861022"/>
          <a:ext cx="266700" cy="723900"/>
        </p:xfrm>
        <a:graphic>
          <a:graphicData uri="http://schemas.openxmlformats.org/presentationml/2006/ole">
            <mc:AlternateContent xmlns:mc="http://schemas.openxmlformats.org/markup-compatibility/2006">
              <mc:Choice xmlns:v="urn:schemas-microsoft-com:vml" Requires="v">
                <p:oleObj spid="_x0000_s16386" name="Equation" r:id="rId3" imgW="7010400" imgH="19202400" progId="Equation.DSMT4">
                  <p:embed/>
                </p:oleObj>
              </mc:Choice>
              <mc:Fallback>
                <p:oleObj name="Equation" r:id="rId3" imgW="7010400" imgH="19202400" progId="Equation.DSMT4">
                  <p:embed/>
                  <p:pic>
                    <p:nvPicPr>
                      <p:cNvPr id="0" name="图片 16385"/>
                      <p:cNvPicPr>
                        <a:picLocks noChangeAspect="1"/>
                      </p:cNvPicPr>
                      <p:nvPr/>
                    </p:nvPicPr>
                    <p:blipFill>
                      <a:blip r:embed="rId4"/>
                      <a:stretch>
                        <a:fillRect/>
                      </a:stretch>
                    </p:blipFill>
                    <p:spPr>
                      <a:xfrm>
                        <a:off x="10409124" y="861022"/>
                        <a:ext cx="266700" cy="7239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8932079" y="1626035"/>
          <a:ext cx="266699" cy="723900"/>
        </p:xfrm>
        <a:graphic>
          <a:graphicData uri="http://schemas.openxmlformats.org/presentationml/2006/ole">
            <mc:AlternateContent xmlns:mc="http://schemas.openxmlformats.org/markup-compatibility/2006">
              <mc:Choice xmlns:v="urn:schemas-microsoft-com:vml" Requires="v">
                <p:oleObj spid="_x0000_s16387" name="Equation" r:id="rId5" imgW="7010400" imgH="19202400" progId="Equation.DSMT4">
                  <p:embed/>
                </p:oleObj>
              </mc:Choice>
              <mc:Fallback>
                <p:oleObj name="Equation" r:id="rId5" imgW="7010400" imgH="19202400" progId="Equation.DSMT4">
                  <p:embed/>
                  <p:pic>
                    <p:nvPicPr>
                      <p:cNvPr id="0" name="图片 16386"/>
                      <p:cNvPicPr>
                        <a:picLocks noChangeAspect="1"/>
                      </p:cNvPicPr>
                      <p:nvPr/>
                    </p:nvPicPr>
                    <p:blipFill>
                      <a:blip r:embed="rId6"/>
                      <a:stretch>
                        <a:fillRect/>
                      </a:stretch>
                    </p:blipFill>
                    <p:spPr>
                      <a:xfrm>
                        <a:off x="8932079" y="1626035"/>
                        <a:ext cx="266699" cy="7239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0620123" y="2947969"/>
          <a:ext cx="266700" cy="723900"/>
        </p:xfrm>
        <a:graphic>
          <a:graphicData uri="http://schemas.openxmlformats.org/presentationml/2006/ole">
            <mc:AlternateContent xmlns:mc="http://schemas.openxmlformats.org/markup-compatibility/2006">
              <mc:Choice xmlns:v="urn:schemas-microsoft-com:vml" Requires="v">
                <p:oleObj spid="_x0000_s16388" name="Equation" r:id="rId7" imgW="7010400" imgH="19202400" progId="Equation.DSMT4">
                  <p:embed/>
                </p:oleObj>
              </mc:Choice>
              <mc:Fallback>
                <p:oleObj name="Equation" r:id="rId7" imgW="7010400" imgH="19202400" progId="Equation.DSMT4">
                  <p:embed/>
                  <p:pic>
                    <p:nvPicPr>
                      <p:cNvPr id="0" name="图片 16387"/>
                      <p:cNvPicPr>
                        <a:picLocks noChangeAspect="1"/>
                      </p:cNvPicPr>
                      <p:nvPr/>
                    </p:nvPicPr>
                    <p:blipFill>
                      <a:blip r:embed="rId8"/>
                      <a:stretch>
                        <a:fillRect/>
                      </a:stretch>
                    </p:blipFill>
                    <p:spPr>
                      <a:xfrm>
                        <a:off x="10620123" y="2947969"/>
                        <a:ext cx="266700" cy="7239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6923321" y="3701709"/>
          <a:ext cx="219075" cy="657225"/>
        </p:xfrm>
        <a:graphic>
          <a:graphicData uri="http://schemas.openxmlformats.org/presentationml/2006/ole">
            <mc:AlternateContent xmlns:mc="http://schemas.openxmlformats.org/markup-compatibility/2006">
              <mc:Choice xmlns:v="urn:schemas-microsoft-com:vml" Requires="v">
                <p:oleObj spid="_x0000_s16389" name="Equation" r:id="rId9" imgW="5791200" imgH="17373600" progId="Equation.DSMT4">
                  <p:embed/>
                </p:oleObj>
              </mc:Choice>
              <mc:Fallback>
                <p:oleObj name="Equation" r:id="rId9" imgW="5791200" imgH="17373600" progId="Equation.DSMT4">
                  <p:embed/>
                  <p:pic>
                    <p:nvPicPr>
                      <p:cNvPr id="0" name="图片 16388"/>
                      <p:cNvPicPr>
                        <a:picLocks noChangeAspect="1"/>
                      </p:cNvPicPr>
                      <p:nvPr/>
                    </p:nvPicPr>
                    <p:blipFill>
                      <a:blip r:embed="rId10"/>
                      <a:stretch>
                        <a:fillRect/>
                      </a:stretch>
                    </p:blipFill>
                    <p:spPr>
                      <a:xfrm>
                        <a:off x="6923321" y="3701709"/>
                        <a:ext cx="219075"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7294511" y="3844845"/>
          <a:ext cx="209549" cy="380999"/>
        </p:xfrm>
        <a:graphic>
          <a:graphicData uri="http://schemas.openxmlformats.org/presentationml/2006/ole">
            <mc:AlternateContent xmlns:mc="http://schemas.openxmlformats.org/markup-compatibility/2006">
              <mc:Choice xmlns:v="urn:schemas-microsoft-com:vml" Requires="v">
                <p:oleObj spid="_x0000_s16390" name="Equation" r:id="rId11" imgW="5486400" imgH="10058400" progId="Equation.DSMT4">
                  <p:embed/>
                </p:oleObj>
              </mc:Choice>
              <mc:Fallback>
                <p:oleObj name="Equation" r:id="rId11" imgW="5486400" imgH="10058400" progId="Equation.DSMT4">
                  <p:embed/>
                  <p:pic>
                    <p:nvPicPr>
                      <p:cNvPr id="0" name="图片 16389"/>
                      <p:cNvPicPr>
                        <a:picLocks noChangeAspect="1"/>
                      </p:cNvPicPr>
                      <p:nvPr/>
                    </p:nvPicPr>
                    <p:blipFill>
                      <a:blip r:embed="rId12"/>
                      <a:stretch>
                        <a:fillRect/>
                      </a:stretch>
                    </p:blipFill>
                    <p:spPr>
                      <a:xfrm>
                        <a:off x="7294511" y="3844845"/>
                        <a:ext cx="209549" cy="380999"/>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10452054" y="3712983"/>
          <a:ext cx="428625" cy="723899"/>
        </p:xfrm>
        <a:graphic>
          <a:graphicData uri="http://schemas.openxmlformats.org/presentationml/2006/ole">
            <mc:AlternateContent xmlns:mc="http://schemas.openxmlformats.org/markup-compatibility/2006">
              <mc:Choice xmlns:v="urn:schemas-microsoft-com:vml" Requires="v">
                <p:oleObj spid="_x0000_s16391" name="Equation" r:id="rId13" imgW="11277600" imgH="19202400" progId="Equation.DSMT4">
                  <p:embed/>
                </p:oleObj>
              </mc:Choice>
              <mc:Fallback>
                <p:oleObj name="Equation" r:id="rId13" imgW="11277600" imgH="19202400" progId="Equation.DSMT4">
                  <p:embed/>
                  <p:pic>
                    <p:nvPicPr>
                      <p:cNvPr id="0" name="图片 16390"/>
                      <p:cNvPicPr>
                        <a:picLocks noChangeAspect="1"/>
                      </p:cNvPicPr>
                      <p:nvPr/>
                    </p:nvPicPr>
                    <p:blipFill>
                      <a:blip r:embed="rId14"/>
                      <a:stretch>
                        <a:fillRect/>
                      </a:stretch>
                    </p:blipFill>
                    <p:spPr>
                      <a:xfrm>
                        <a:off x="10452054" y="3712983"/>
                        <a:ext cx="428625" cy="723899"/>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468000" y="4529125"/>
          <a:ext cx="971549" cy="809625"/>
        </p:xfrm>
        <a:graphic>
          <a:graphicData uri="http://schemas.openxmlformats.org/presentationml/2006/ole">
            <mc:AlternateContent xmlns:mc="http://schemas.openxmlformats.org/markup-compatibility/2006">
              <mc:Choice xmlns:v="urn:schemas-microsoft-com:vml" Requires="v">
                <p:oleObj spid="_x0000_s16392" name="Equation" r:id="rId15" imgW="25603200" imgH="21336000" progId="Equation.DSMT4">
                  <p:embed/>
                </p:oleObj>
              </mc:Choice>
              <mc:Fallback>
                <p:oleObj name="Equation" r:id="rId15" imgW="25603200" imgH="21336000" progId="Equation.DSMT4">
                  <p:embed/>
                  <p:pic>
                    <p:nvPicPr>
                      <p:cNvPr id="0" name="图片 16391"/>
                      <p:cNvPicPr>
                        <a:picLocks noChangeAspect="1"/>
                      </p:cNvPicPr>
                      <p:nvPr/>
                    </p:nvPicPr>
                    <p:blipFill>
                      <a:blip r:embed="rId16"/>
                      <a:stretch>
                        <a:fillRect/>
                      </a:stretch>
                    </p:blipFill>
                    <p:spPr>
                      <a:xfrm>
                        <a:off x="468000" y="4529125"/>
                        <a:ext cx="971549" cy="809625"/>
                      </a:xfrm>
                      <a:prstGeom prst="rect">
                        <a:avLst/>
                      </a:prstGeom>
                      <a:noFill/>
                      <a:ln w="9525">
                        <a:noFill/>
                      </a:ln>
                    </p:spPr>
                  </p:pic>
                </p:oleObj>
              </mc:Fallback>
            </mc:AlternateContent>
          </a:graphicData>
        </a:graphic>
      </p:graphicFrame>
      <p:sp>
        <p:nvSpPr>
          <p:cNvPr id="12" name="TextBox 2"/>
          <p:cNvSpPr txBox="1"/>
          <p:nvPr/>
        </p:nvSpPr>
        <p:spPr>
          <a:xfrm>
            <a:off x="468000" y="5364485"/>
            <a:ext cx="11831400" cy="795924"/>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975" kern="0" spc="47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,0~</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时间内,物体</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上升的高度</a:t>
            </a:r>
            <a:r>
              <a:rPr lang="zh-CN" altLang="en-US" sz="2410" i="1" kern="0" dirty="0" smtClean="0">
                <a:solidFill>
                  <a:srgbClr val="000000"/>
                </a:solidFill>
                <a:latin typeface="Times New Roman" panose="02020603050405020304" pitchFamily="65" charset="-122"/>
                <a:ea typeface="楷体_GB2312" pitchFamily="65" charset="-122"/>
              </a:rPr>
              <a:t>h</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450" kern="0" spc="562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D</a:t>
            </a:r>
            <a:r>
              <a:rPr lang="zh-CN" altLang="en-US" sz="2410" kern="0" dirty="0" smtClean="0">
                <a:solidFill>
                  <a:srgbClr val="C00000"/>
                </a:solidFill>
                <a:latin typeface="Times New Roman" panose="02020603050405020304" pitchFamily="65" charset="-122"/>
                <a:ea typeface="楷体_GB2312" pitchFamily="65" charset="-122"/>
              </a:rPr>
              <a:t>错误</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13" name="对象 12"/>
          <p:cNvGraphicFramePr>
            <a:graphicFrameLocks noChangeAspect="1"/>
          </p:cNvGraphicFramePr>
          <p:nvPr/>
        </p:nvGraphicFramePr>
        <p:xfrm>
          <a:off x="1463713" y="5569079"/>
          <a:ext cx="438150" cy="657225"/>
        </p:xfrm>
        <a:graphic>
          <a:graphicData uri="http://schemas.openxmlformats.org/presentationml/2006/ole">
            <mc:AlternateContent xmlns:mc="http://schemas.openxmlformats.org/markup-compatibility/2006">
              <mc:Choice xmlns:v="urn:schemas-microsoft-com:vml" Requires="v">
                <p:oleObj spid="_x0000_s16393" name="Equation" r:id="rId17" imgW="11582400" imgH="17373600" progId="Equation.DSMT4">
                  <p:embed/>
                </p:oleObj>
              </mc:Choice>
              <mc:Fallback>
                <p:oleObj name="Equation" r:id="rId17" imgW="11582400" imgH="17373600" progId="Equation.DSMT4">
                  <p:embed/>
                  <p:pic>
                    <p:nvPicPr>
                      <p:cNvPr id="0" name="图片 16392"/>
                      <p:cNvPicPr>
                        <a:picLocks noChangeAspect="1"/>
                      </p:cNvPicPr>
                      <p:nvPr/>
                    </p:nvPicPr>
                    <p:blipFill>
                      <a:blip r:embed="rId18"/>
                      <a:stretch>
                        <a:fillRect/>
                      </a:stretch>
                    </p:blipFill>
                    <p:spPr>
                      <a:xfrm>
                        <a:off x="1463713" y="5569079"/>
                        <a:ext cx="438150" cy="657225"/>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6800947" y="5541062"/>
          <a:ext cx="1152525" cy="762000"/>
        </p:xfrm>
        <a:graphic>
          <a:graphicData uri="http://schemas.openxmlformats.org/presentationml/2006/ole">
            <mc:AlternateContent xmlns:mc="http://schemas.openxmlformats.org/markup-compatibility/2006">
              <mc:Choice xmlns:v="urn:schemas-microsoft-com:vml" Requires="v">
                <p:oleObj spid="_x0000_s16394" name="Equation" r:id="rId19" imgW="30480000" imgH="20116800" progId="Equation.DSMT4">
                  <p:embed/>
                </p:oleObj>
              </mc:Choice>
              <mc:Fallback>
                <p:oleObj name="Equation" r:id="rId19" imgW="30480000" imgH="20116800" progId="Equation.DSMT4">
                  <p:embed/>
                  <p:pic>
                    <p:nvPicPr>
                      <p:cNvPr id="0" name="图片 16393"/>
                      <p:cNvPicPr>
                        <a:picLocks noChangeAspect="1"/>
                      </p:cNvPicPr>
                      <p:nvPr/>
                    </p:nvPicPr>
                    <p:blipFill>
                      <a:blip r:embed="rId20"/>
                      <a:stretch>
                        <a:fillRect/>
                      </a:stretch>
                    </p:blipFill>
                    <p:spPr>
                      <a:xfrm>
                        <a:off x="6800947" y="5541062"/>
                        <a:ext cx="1152525" cy="7620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34950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400" b="1" kern="0" dirty="0" smtClean="0">
                <a:solidFill>
                  <a:srgbClr val="DE0000"/>
                </a:solidFill>
                <a:latin typeface="微软雅黑" panose="020B0503020204020204" pitchFamily="34" charset="-122"/>
                <a:ea typeface="微软雅黑" panose="020B0503020204020204" pitchFamily="34" charset="-122"/>
              </a:rPr>
              <a:t>4</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(2024届天津实验中学月考)</a:t>
            </a:r>
            <a:r>
              <a:rPr lang="zh-CN" altLang="en-US" sz="2410" kern="0" dirty="0" smtClean="0">
                <a:solidFill>
                  <a:srgbClr val="000000"/>
                </a:solidFill>
                <a:latin typeface="Times New Roman" panose="02020603050405020304" pitchFamily="65" charset="-122"/>
                <a:ea typeface="华文细黑" panose="02010600040101010101" pitchFamily="65" charset="-122"/>
              </a:rPr>
              <a:t>(多选)如图所示,质量分别为2</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两物块,</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静止叠放在水平地面上。</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间的动摩擦因数为</a:t>
            </a:r>
            <a:r>
              <a:rPr lang="zh-CN" altLang="en-US" sz="2410" i="1" kern="0" dirty="0" smtClean="0">
                <a:solidFill>
                  <a:srgbClr val="000000"/>
                </a:solidFill>
                <a:latin typeface="Times New Roman" panose="02020603050405020304" pitchFamily="65" charset="-122"/>
                <a:ea typeface="华文细黑" panose="02010600040101010101" pitchFamily="65" charset="-122"/>
              </a:rPr>
              <a:t>μ</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与地面间的动摩擦因数为0.5</a:t>
            </a:r>
            <a:r>
              <a:rPr lang="zh-CN" altLang="en-US" sz="2410" i="1" kern="0" dirty="0" smtClean="0">
                <a:solidFill>
                  <a:srgbClr val="000000"/>
                </a:solidFill>
                <a:latin typeface="Times New Roman" panose="02020603050405020304" pitchFamily="65" charset="-122"/>
                <a:ea typeface="华文细黑" panose="02010600040101010101" pitchFamily="65" charset="-122"/>
              </a:rPr>
              <a:t>μ</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最大静摩擦力等于滑动摩擦力,重力加速度为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。现对</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施加一水平拉力</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,则下列说法</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正确的是(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dirty="0" smtClean="0"/>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.当</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=2</a:t>
            </a:r>
            <a:r>
              <a:rPr lang="zh-CN" altLang="en-US" sz="2410" i="1" kern="0" dirty="0" smtClean="0">
                <a:solidFill>
                  <a:srgbClr val="000000"/>
                </a:solidFill>
                <a:latin typeface="Times New Roman" panose="02020603050405020304" pitchFamily="65" charset="-122"/>
                <a:ea typeface="华文细黑" panose="02010600040101010101" pitchFamily="65" charset="-122"/>
              </a:rPr>
              <a:t>μmg</a:t>
            </a:r>
            <a:r>
              <a:rPr lang="zh-CN" altLang="en-US" sz="2410" kern="0" dirty="0" smtClean="0">
                <a:solidFill>
                  <a:srgbClr val="000000"/>
                </a:solidFill>
                <a:latin typeface="Times New Roman" panose="02020603050405020304" pitchFamily="65" charset="-122"/>
                <a:ea typeface="华文细黑" panose="02010600040101010101" pitchFamily="65" charset="-122"/>
              </a:rPr>
              <a:t>时,</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都相对地面静止</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B.当</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&gt;3</a:t>
            </a:r>
            <a:r>
              <a:rPr lang="zh-CN" altLang="en-US" sz="2410" i="1" kern="0" dirty="0" smtClean="0">
                <a:solidFill>
                  <a:srgbClr val="000000"/>
                </a:solidFill>
                <a:latin typeface="Times New Roman" panose="02020603050405020304" pitchFamily="65" charset="-122"/>
                <a:ea typeface="华文细黑" panose="02010600040101010101" pitchFamily="65" charset="-122"/>
              </a:rPr>
              <a:t>μmg</a:t>
            </a:r>
            <a:r>
              <a:rPr lang="zh-CN" altLang="en-US" sz="2410" kern="0" dirty="0" smtClean="0">
                <a:solidFill>
                  <a:srgbClr val="000000"/>
                </a:solidFill>
                <a:latin typeface="Times New Roman" panose="02020603050405020304" pitchFamily="65" charset="-122"/>
                <a:ea typeface="华文细黑" panose="02010600040101010101" pitchFamily="65" charset="-122"/>
              </a:rPr>
              <a:t>时,</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间相对滑动</a:t>
            </a:r>
            <a:endParaRPr lang="zh-CN" altLang="en-US" dirty="0"/>
          </a:p>
        </p:txBody>
      </p:sp>
      <p:pic>
        <p:nvPicPr>
          <p:cNvPr id="3" name="图片 3" descr="textimage48.jpeg"/>
          <p:cNvPicPr>
            <a:picLocks noChangeAspect="1"/>
          </p:cNvPicPr>
          <p:nvPr/>
        </p:nvPicPr>
        <p:blipFill>
          <a:blip r:embed="rId1" cstate="print"/>
          <a:stretch>
            <a:fillRect/>
          </a:stretch>
        </p:blipFill>
        <p:spPr>
          <a:xfrm>
            <a:off x="7668270" y="2844206"/>
            <a:ext cx="2717304" cy="859998"/>
          </a:xfrm>
          <a:prstGeom prst="rect">
            <a:avLst/>
          </a:prstGeom>
        </p:spPr>
      </p:pic>
      <p:sp>
        <p:nvSpPr>
          <p:cNvPr id="4" name="TextBox 2"/>
          <p:cNvSpPr txBox="1"/>
          <p:nvPr/>
        </p:nvSpPr>
        <p:spPr>
          <a:xfrm>
            <a:off x="468000" y="3996333"/>
            <a:ext cx="11831400" cy="11250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C.当</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=3</a:t>
            </a:r>
            <a:r>
              <a:rPr lang="zh-CN" altLang="en-US" sz="2410" i="1" kern="0" dirty="0" smtClean="0">
                <a:solidFill>
                  <a:srgbClr val="000000"/>
                </a:solidFill>
                <a:latin typeface="Times New Roman" panose="02020603050405020304" pitchFamily="65" charset="-122"/>
                <a:ea typeface="华文细黑" panose="02010600040101010101" pitchFamily="65" charset="-122"/>
              </a:rPr>
              <a:t>μmg</a:t>
            </a:r>
            <a:r>
              <a:rPr lang="zh-CN" altLang="en-US" sz="2410" kern="0" dirty="0" smtClean="0">
                <a:solidFill>
                  <a:srgbClr val="000000"/>
                </a:solidFill>
                <a:latin typeface="Times New Roman" panose="02020603050405020304" pitchFamily="65" charset="-122"/>
                <a:ea typeface="华文细黑" panose="02010600040101010101" pitchFamily="65" charset="-122"/>
              </a:rPr>
              <a:t>时,</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的加速度等于0.5</a:t>
            </a:r>
            <a:r>
              <a:rPr lang="zh-CN" altLang="en-US" sz="2410" i="1" kern="0" dirty="0" smtClean="0">
                <a:solidFill>
                  <a:srgbClr val="000000"/>
                </a:solidFill>
                <a:latin typeface="Times New Roman" panose="02020603050405020304" pitchFamily="65" charset="-122"/>
                <a:ea typeface="华文细黑" panose="02010600040101010101" pitchFamily="65" charset="-122"/>
              </a:rPr>
              <a:t>μ</a:t>
            </a:r>
            <a:r>
              <a:rPr lang="zh-CN" altLang="en-US" sz="2410" i="1" kern="0" dirty="0" smtClean="0">
                <a:solidFill>
                  <a:srgbClr val="000000"/>
                </a:solidFill>
                <a:latin typeface="Times New Roman" panose="02020603050405020304" pitchFamily="65" charset="-122"/>
                <a:ea typeface="华文细黑" panose="02010600040101010101" pitchFamily="65" charset="-122"/>
              </a:rPr>
              <a:t>g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D.无论</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为何值,</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的加速度不会超过</a:t>
            </a:r>
            <a:r>
              <a:rPr lang="zh-CN" altLang="en-US" sz="2410" i="1" kern="0" dirty="0" smtClean="0">
                <a:solidFill>
                  <a:srgbClr val="000000"/>
                </a:solidFill>
                <a:latin typeface="Times New Roman" panose="02020603050405020304" pitchFamily="65" charset="-122"/>
                <a:ea typeface="华文细黑" panose="02010600040101010101" pitchFamily="65" charset="-122"/>
              </a:rPr>
              <a:t>μg</a:t>
            </a:r>
            <a:endParaRPr lang="zh-CN" altLang="en-US" dirty="0"/>
          </a:p>
        </p:txBody>
      </p:sp>
      <p:sp>
        <p:nvSpPr>
          <p:cNvPr id="5" name="文本框 8"/>
          <p:cNvSpPr txBox="1"/>
          <p:nvPr/>
        </p:nvSpPr>
        <p:spPr>
          <a:xfrm>
            <a:off x="1835622" y="2412157"/>
            <a:ext cx="714400"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98587"/>
            <a:ext cx="11831400" cy="582999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ea typeface="微软雅黑" panose="020B0503020204020204" pitchFamily="34" charset="-122"/>
              </a:rPr>
              <a:t>即练即清</a:t>
            </a:r>
            <a:endParaRPr lang="zh-CN" altLang="en-US" b="1" dirty="0">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判断正误,正确的打√,错误的打</a:t>
            </a:r>
            <a:r>
              <a:rPr lang="zh-CN" altLang="en-US" sz="2410" b="1" kern="0" dirty="0" smtClean="0">
                <a:solidFill>
                  <a:srgbClr val="000000"/>
                </a:solidFill>
                <a:latin typeface="NEU-BZ" pitchFamily="65" charset="-122"/>
                <a:ea typeface="NEU-BZ" pitchFamily="65" charset="-122"/>
              </a:rPr>
              <a:t>✕</a:t>
            </a:r>
            <a:r>
              <a:rPr lang="zh-CN" altLang="en-US" sz="2410" b="1" kern="0" dirty="0" smtClean="0">
                <a:solidFill>
                  <a:srgbClr val="000000"/>
                </a:solidFill>
                <a:latin typeface="Times New Roman" panose="02020603050405020304" pitchFamily="65" charset="-122"/>
                <a:ea typeface="华文细黑" panose="02010600040101010101" pitchFamily="65" charset="-122"/>
              </a:rPr>
              <a:t>。</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如图所示,滑冰运动员在赛场上滑冰。</a:t>
            </a:r>
            <a:endParaRPr lang="zh-CN" altLang="en-US" dirty="0"/>
          </a:p>
          <a:p>
            <a:pPr marL="0" indent="0" eaLnBrk="0" latinLnBrk="1" hangingPunct="0">
              <a:lnSpc>
                <a:spcPct val="150000"/>
              </a:lnSpc>
              <a:spcBef>
                <a:spcPts val="145"/>
              </a:spcBef>
              <a:buNone/>
            </a:pPr>
            <a:r>
              <a:rPr lang="zh-CN" altLang="en-US" sz="7170" kern="0" spc="8354"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6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(1)如果滑冰运动员不用力,则他将会慢慢停下,说明运动需要力来维持。</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(2)滑冰运动员的速度越大,他就越难停下,说明速度越大其惯性越大。</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(3)滑冰时,如果运动员受到的力全部消失,运动员将做匀速直线运动。</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(4)牛顿第一定律是牛顿第二定律的特例。(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0.jpeg"/>
          <p:cNvPicPr>
            <a:picLocks noChangeAspect="1"/>
          </p:cNvPicPr>
          <p:nvPr/>
        </p:nvPicPr>
        <p:blipFill>
          <a:blip r:embed="rId1" cstate="print"/>
          <a:stretch>
            <a:fillRect/>
          </a:stretch>
        </p:blipFill>
        <p:spPr>
          <a:xfrm>
            <a:off x="4715942" y="2090736"/>
            <a:ext cx="1951226" cy="1828686"/>
          </a:xfrm>
          <a:prstGeom prst="rect">
            <a:avLst/>
          </a:prstGeom>
        </p:spPr>
      </p:pic>
      <p:sp>
        <p:nvSpPr>
          <p:cNvPr id="4" name="文本框 5"/>
          <p:cNvSpPr txBox="1"/>
          <p:nvPr/>
        </p:nvSpPr>
        <p:spPr>
          <a:xfrm>
            <a:off x="10404574" y="3996333"/>
            <a:ext cx="388521" cy="461665"/>
          </a:xfrm>
          <a:prstGeom prst="rect">
            <a:avLst/>
          </a:prstGeom>
          <a:noFill/>
        </p:spPr>
        <p:txBody>
          <a:bodyPr wrap="square" rtlCol="0">
            <a:spAutoFit/>
          </a:bodyPr>
          <a:lstStyle/>
          <a:p>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5" name="文本框 5"/>
          <p:cNvSpPr txBox="1"/>
          <p:nvPr/>
        </p:nvSpPr>
        <p:spPr>
          <a:xfrm>
            <a:off x="10033099" y="4624983"/>
            <a:ext cx="388521" cy="461665"/>
          </a:xfrm>
          <a:prstGeom prst="rect">
            <a:avLst/>
          </a:prstGeom>
          <a:noFill/>
        </p:spPr>
        <p:txBody>
          <a:bodyPr wrap="square" rtlCol="0">
            <a:spAutoFit/>
          </a:bodyPr>
          <a:lstStyle/>
          <a:p>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0042624" y="5148858"/>
            <a:ext cx="388521" cy="461665"/>
          </a:xfrm>
          <a:prstGeom prst="rect">
            <a:avLst/>
          </a:prstGeom>
          <a:noFill/>
        </p:spPr>
        <p:txBody>
          <a:bodyPr wrap="square" rtlCol="0">
            <a:spAutoFit/>
          </a:bodyPr>
          <a:lstStyle/>
          <a:p>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7" name="文本框 5"/>
          <p:cNvSpPr txBox="1"/>
          <p:nvPr/>
        </p:nvSpPr>
        <p:spPr>
          <a:xfrm>
            <a:off x="6223099" y="5758458"/>
            <a:ext cx="388521" cy="461665"/>
          </a:xfrm>
          <a:prstGeom prst="rect">
            <a:avLst/>
          </a:prstGeom>
          <a:noFill/>
        </p:spPr>
        <p:txBody>
          <a:bodyPr wrap="square" rtlCol="0">
            <a:spAutoFit/>
          </a:bodyPr>
          <a:lstStyle/>
          <a:p>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76232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DE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与地面间的最大静摩擦力</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地</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=0.5</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=1.5</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&lt;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μmg</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相对地面运动,</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。物块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能够获得的最大加速度</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max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381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=3</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时,假设</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能够保持相对静止,则有3</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-0.5</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=0.5</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&lt;</a:t>
            </a:r>
            <a:endParaRPr lang="en-US" altLang="zh-CN" sz="2410" kern="0" dirty="0" smtClean="0">
              <a:solidFill>
                <a:srgbClr val="000000"/>
              </a:solidFill>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max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,可知当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=3</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保持相对静止,</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的加速度等于0.5</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恰</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好发生相对运动,对</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max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381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,对</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整体有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-0.5</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max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=4.5</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,可知当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&gt;4.5</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间才能发生相对滑动,</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。根据上述分析可</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知,物块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能够获得的最大加速度</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max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,即无论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为何值,</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的加速度都不会超过</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en-US" altLang="zh-CN" sz="2410" kern="0" dirty="0" smtClean="0">
              <a:solidFill>
                <a:srgbClr val="000000"/>
              </a:solidFill>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8964209" y="1317184"/>
          <a:ext cx="876300" cy="657225"/>
        </p:xfrm>
        <a:graphic>
          <a:graphicData uri="http://schemas.openxmlformats.org/presentationml/2006/ole">
            <mc:AlternateContent xmlns:mc="http://schemas.openxmlformats.org/markup-compatibility/2006">
              <mc:Choice xmlns:v="urn:schemas-microsoft-com:vml" Requires="v">
                <p:oleObj spid="_x0000_s17409" name="Equation" r:id="rId1" imgW="23164800" imgH="17373600" progId="Equation.DSMT4">
                  <p:embed/>
                </p:oleObj>
              </mc:Choice>
              <mc:Fallback>
                <p:oleObj name="Equation" r:id="rId1" imgW="23164800" imgH="17373600" progId="Equation.DSMT4">
                  <p:embed/>
                  <p:pic>
                    <p:nvPicPr>
                      <p:cNvPr id="0" name="图片 17408"/>
                      <p:cNvPicPr>
                        <a:picLocks noChangeAspect="1"/>
                      </p:cNvPicPr>
                      <p:nvPr/>
                    </p:nvPicPr>
                    <p:blipFill>
                      <a:blip r:embed="rId2"/>
                      <a:stretch>
                        <a:fillRect/>
                      </a:stretch>
                    </p:blipFill>
                    <p:spPr>
                      <a:xfrm>
                        <a:off x="8964209" y="1317184"/>
                        <a:ext cx="876300"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4081071" y="3132237"/>
          <a:ext cx="876300" cy="657225"/>
        </p:xfrm>
        <a:graphic>
          <a:graphicData uri="http://schemas.openxmlformats.org/presentationml/2006/ole">
            <mc:AlternateContent xmlns:mc="http://schemas.openxmlformats.org/markup-compatibility/2006">
              <mc:Choice xmlns:v="urn:schemas-microsoft-com:vml" Requires="v">
                <p:oleObj spid="_x0000_s17410" name="Equation" r:id="rId3" imgW="23164800" imgH="17373600" progId="Equation.DSMT4">
                  <p:embed/>
                </p:oleObj>
              </mc:Choice>
              <mc:Fallback>
                <p:oleObj name="Equation" r:id="rId3" imgW="23164800" imgH="17373600" progId="Equation.DSMT4">
                  <p:embed/>
                  <p:pic>
                    <p:nvPicPr>
                      <p:cNvPr id="0" name="图片 17409"/>
                      <p:cNvPicPr>
                        <a:picLocks noChangeAspect="1"/>
                      </p:cNvPicPr>
                      <p:nvPr/>
                    </p:nvPicPr>
                    <p:blipFill>
                      <a:blip r:embed="rId4"/>
                      <a:stretch>
                        <a:fillRect/>
                      </a:stretch>
                    </p:blipFill>
                    <p:spPr>
                      <a:xfrm>
                        <a:off x="4081071" y="3132237"/>
                        <a:ext cx="876300"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2293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kern="0" dirty="0" smtClean="0">
                <a:solidFill>
                  <a:srgbClr val="DE0000"/>
                </a:solidFill>
                <a:latin typeface="微软雅黑" panose="020B0503020204020204" pitchFamily="34" charset="-122"/>
                <a:ea typeface="微软雅黑" panose="020B0503020204020204" pitchFamily="34" charset="-122"/>
              </a:rPr>
              <a:t>提分关键·规律总结</a:t>
            </a:r>
            <a:endParaRPr lang="zh-CN" altLang="en-US" sz="2400" b="1" kern="0"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叠加体系统临界问题的求解</a:t>
            </a:r>
            <a:r>
              <a:rPr lang="zh-CN" altLang="en-US" sz="2410" kern="0" dirty="0" smtClean="0">
                <a:solidFill>
                  <a:srgbClr val="000000"/>
                </a:solidFill>
                <a:latin typeface="华文细黑" panose="02010600040101010101" pitchFamily="65" charset="-122"/>
                <a:ea typeface="华文细黑" panose="02010600040101010101" pitchFamily="65" charset="-122"/>
              </a:rPr>
              <a:t>思路</a:t>
            </a:r>
            <a:endParaRPr lang="zh-CN" altLang="en-US" dirty="0">
              <a:latin typeface="华文细黑" panose="02010600040101010101" pitchFamily="65" charset="-122"/>
              <a:ea typeface="华文细黑" panose="02010600040101010101" pitchFamily="65" charset="-122"/>
            </a:endParaRPr>
          </a:p>
        </p:txBody>
      </p:sp>
      <p:pic>
        <p:nvPicPr>
          <p:cNvPr id="3" name="图片 3" descr="textimage49.jpeg"/>
          <p:cNvPicPr>
            <a:picLocks noChangeAspect="1"/>
          </p:cNvPicPr>
          <p:nvPr/>
        </p:nvPicPr>
        <p:blipFill>
          <a:blip r:embed="rId1" cstate="print"/>
          <a:stretch>
            <a:fillRect/>
          </a:stretch>
        </p:blipFill>
        <p:spPr>
          <a:xfrm>
            <a:off x="2627710" y="1764085"/>
            <a:ext cx="6140057" cy="2234556"/>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441135"/>
            <a:ext cx="3004582" cy="859580"/>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微</a:t>
            </a:r>
            <a:r>
              <a:rPr lang="zh-CN" altLang="en-US" sz="5000" b="1" dirty="0" smtClean="0">
                <a:solidFill>
                  <a:schemeClr val="bg1"/>
                </a:solidFill>
                <a:latin typeface="微软雅黑" panose="020B0503020204020204" pitchFamily="34" charset="-122"/>
                <a:ea typeface="微软雅黑" panose="020B0503020204020204" pitchFamily="34" charset="-122"/>
              </a:rPr>
              <a:t>专题</a:t>
            </a:r>
            <a:r>
              <a:rPr lang="en-US" altLang="zh-CN" sz="5000" b="1" dirty="0" smtClean="0">
                <a:solidFill>
                  <a:schemeClr val="bg1"/>
                </a:solidFill>
                <a:latin typeface="微软雅黑" panose="020B0503020204020204" pitchFamily="34" charset="-122"/>
                <a:ea typeface="微软雅黑" panose="020B0503020204020204" pitchFamily="34" charset="-122"/>
              </a:rPr>
              <a:t>5</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99890" y="2441135"/>
            <a:ext cx="6599869" cy="861570"/>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动力学中的传送带模型</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3407600"/>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00" b="1" kern="0" dirty="0" smtClean="0">
                <a:solidFill>
                  <a:srgbClr val="DE0000"/>
                </a:solidFill>
                <a:latin typeface="微软雅黑" panose="020B0503020204020204" pitchFamily="34" charset="-122"/>
                <a:ea typeface="微软雅黑" panose="020B0503020204020204" pitchFamily="34" charset="-122"/>
              </a:rPr>
              <a:t>题型　动力学中的传送带模型</a:t>
            </a:r>
            <a:endParaRPr lang="zh-CN" altLang="en-US" sz="2400" b="1" kern="0" dirty="0" smtClean="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a:t>
            </a:r>
            <a:r>
              <a:rPr lang="zh-CN" altLang="en-US" sz="2410" b="1" kern="0" dirty="0" smtClean="0">
                <a:solidFill>
                  <a:srgbClr val="000000"/>
                </a:solidFill>
                <a:latin typeface="Times New Roman" panose="02020603050405020304" pitchFamily="65" charset="-122"/>
                <a:ea typeface="微软雅黑" panose="020B0503020204020204" pitchFamily="34" charset="-122"/>
              </a:rPr>
              <a:t>、传送带模型的实质</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传送带模型一般分为水平传送带、倾斜传送带两种类型,其实质是物体与传送带间的</a:t>
            </a:r>
            <a:br>
              <a:rPr dirty="0">
                <a:latin typeface="华文细黑" panose="02010600040101010101" pitchFamily="65" charset="-122"/>
                <a:ea typeface="华文细黑" panose="02010600040101010101" pitchFamily="65" charset="-122"/>
              </a:rPr>
            </a:br>
            <a:r>
              <a:rPr lang="zh-CN" altLang="en-US" sz="2410" kern="0" dirty="0" smtClean="0">
                <a:solidFill>
                  <a:srgbClr val="000000"/>
                </a:solidFill>
                <a:latin typeface="华文细黑" panose="02010600040101010101" pitchFamily="65" charset="-122"/>
                <a:ea typeface="华文细黑" panose="02010600040101010101" pitchFamily="65" charset="-122"/>
              </a:rPr>
              <a:t>相对运动。</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二、分析传送带模型的关键</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分析传送带模型的关键在于对物体所受的摩擦力进行正确的判断。</a:t>
            </a:r>
            <a:endParaRPr lang="zh-CN" altLang="en-US" dirty="0">
              <a:latin typeface="华文细黑" panose="02010600040101010101" pitchFamily="65" charset="-122"/>
              <a:ea typeface="华文细黑" panose="02010600040101010101" pitchFamily="65" charset="-122"/>
            </a:endParaRPr>
          </a:p>
        </p:txBody>
      </p:sp>
      <p:pic>
        <p:nvPicPr>
          <p:cNvPr id="3" name="图片 2" descr="textimage50.jpeg"/>
          <p:cNvPicPr>
            <a:picLocks noChangeAspect="1"/>
          </p:cNvPicPr>
          <p:nvPr/>
        </p:nvPicPr>
        <p:blipFill>
          <a:blip r:embed="rId1" cstate="print"/>
          <a:stretch>
            <a:fillRect/>
          </a:stretch>
        </p:blipFill>
        <p:spPr>
          <a:xfrm>
            <a:off x="3995862" y="3744266"/>
            <a:ext cx="4032448" cy="2063235"/>
          </a:xfrm>
          <a:prstGeom prst="rect">
            <a:avLst/>
          </a:prstGeom>
        </p:spPr>
      </p:pic>
      <p:sp>
        <p:nvSpPr>
          <p:cNvPr id="4" name="TextBox 2"/>
          <p:cNvSpPr txBox="1"/>
          <p:nvPr/>
        </p:nvSpPr>
        <p:spPr>
          <a:xfrm>
            <a:off x="468000" y="5807184"/>
            <a:ext cx="11831400" cy="49340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名师点睛</a:t>
            </a:r>
            <a:r>
              <a:rPr lang="zh-CN" altLang="en-US" sz="2410" kern="0" dirty="0" smtClean="0">
                <a:solidFill>
                  <a:srgbClr val="DE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当</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物</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带</a:t>
            </a:r>
            <a:r>
              <a:rPr lang="zh-CN" altLang="en-US" sz="2410" kern="0" dirty="0" smtClean="0">
                <a:solidFill>
                  <a:srgbClr val="000000"/>
                </a:solidFill>
                <a:latin typeface="Times New Roman" panose="02020603050405020304" pitchFamily="65" charset="-122"/>
                <a:ea typeface="楷体_GB2312" pitchFamily="65" charset="-122"/>
              </a:rPr>
              <a:t>(方向相同)时,摩擦力发生突变,物体的加速度发生突变</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611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三</a:t>
            </a:r>
            <a:r>
              <a:rPr lang="zh-CN" altLang="en-US" sz="2410" b="1" kern="0" dirty="0" smtClean="0">
                <a:solidFill>
                  <a:srgbClr val="000000"/>
                </a:solidFill>
                <a:latin typeface="Times New Roman" panose="02020603050405020304" pitchFamily="65" charset="-122"/>
                <a:ea typeface="微软雅黑" panose="020B0503020204020204" pitchFamily="34" charset="-122"/>
              </a:rPr>
              <a:t>、处理传送带模型问题的一般</a:t>
            </a:r>
            <a:r>
              <a:rPr lang="zh-CN" altLang="en-US" sz="2410" b="1" kern="0" dirty="0" smtClean="0">
                <a:solidFill>
                  <a:srgbClr val="000000"/>
                </a:solidFill>
                <a:latin typeface="Times New Roman" panose="02020603050405020304" pitchFamily="65" charset="-122"/>
                <a:ea typeface="微软雅黑" panose="020B0503020204020204" pitchFamily="34" charset="-122"/>
              </a:rPr>
              <a:t>思路</a:t>
            </a:r>
            <a:endParaRPr lang="zh-CN" altLang="en-US" dirty="0"/>
          </a:p>
        </p:txBody>
      </p:sp>
      <p:pic>
        <p:nvPicPr>
          <p:cNvPr id="3" name="图片 3" descr="textimage51.jpeg"/>
          <p:cNvPicPr>
            <a:picLocks noChangeAspect="1"/>
          </p:cNvPicPr>
          <p:nvPr/>
        </p:nvPicPr>
        <p:blipFill>
          <a:blip r:embed="rId1" cstate="print"/>
          <a:stretch>
            <a:fillRect/>
          </a:stretch>
        </p:blipFill>
        <p:spPr>
          <a:xfrm>
            <a:off x="3851846" y="1332037"/>
            <a:ext cx="4248472" cy="4892555"/>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956917"/>
          </a:xfrm>
          <a:prstGeom prst="rect">
            <a:avLst/>
          </a:prstGeom>
          <a:noFill/>
        </p:spPr>
        <p:txBody>
          <a:bodyPr wrap="square" lIns="0" tIns="0" rIns="0" bIns="0" rtlCol="0">
            <a:spAutoFit/>
          </a:bodyPr>
          <a:lstStyle/>
          <a:p>
            <a:pPr marL="0" indent="0" eaLnBrk="0" latinLnBrk="1" hangingPunct="0">
              <a:lnSpc>
                <a:spcPct val="150000"/>
              </a:lnSpc>
              <a:spcBef>
                <a:spcPts val="422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四、解决传送带模型问题需要注意的一点</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微软雅黑" panose="020B0503020204020204" pitchFamily="34" charset="-122"/>
              </a:rPr>
              <a:t>注意物体位移、相对位移和路程的区别。</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微软雅黑" panose="020B0503020204020204" pitchFamily="34" charset="-122"/>
              </a:rPr>
              <a:t>(1)物体位移:以地面为参考系,单独对物体由运动学公式求得的位移。</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微软雅黑" panose="020B0503020204020204" pitchFamily="34" charset="-122"/>
              </a:rPr>
              <a:t>(2)物体相对传送带的位移大小Δ</a:t>
            </a:r>
            <a:r>
              <a:rPr lang="zh-CN" altLang="en-US" sz="2410" i="1" kern="0" dirty="0" smtClean="0">
                <a:solidFill>
                  <a:srgbClr val="000000"/>
                </a:solidFill>
                <a:latin typeface="Times New Roman" panose="02020603050405020304" pitchFamily="65" charset="-122"/>
                <a:ea typeface="微软雅黑" panose="020B0503020204020204" pitchFamily="34" charset="-122"/>
              </a:rPr>
              <a:t>x</a:t>
            </a:r>
            <a:r>
              <a:rPr lang="zh-CN" altLang="en-US" sz="2410" kern="0" dirty="0" smtClean="0">
                <a:solidFill>
                  <a:srgbClr val="000000"/>
                </a:solidFill>
                <a:latin typeface="Times New Roman" panose="02020603050405020304" pitchFamily="65" charset="-122"/>
                <a:ea typeface="微软雅黑" panose="020B0503020204020204" pitchFamily="34"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微软雅黑" panose="020B0503020204020204" pitchFamily="34" charset="-122"/>
              </a:rPr>
              <a:t>①</a:t>
            </a:r>
            <a:r>
              <a:rPr lang="zh-CN" altLang="en-US" sz="2410" kern="0" dirty="0" smtClean="0">
                <a:solidFill>
                  <a:srgbClr val="000000"/>
                </a:solidFill>
                <a:latin typeface="Times New Roman" panose="02020603050405020304" pitchFamily="65" charset="-122"/>
                <a:ea typeface="微软雅黑" panose="020B0503020204020204" pitchFamily="34" charset="-122"/>
              </a:rPr>
              <a:t>若有一次相对运动:Δ</a:t>
            </a:r>
            <a:r>
              <a:rPr lang="zh-CN" altLang="en-US" sz="2410" i="1" kern="0" dirty="0" smtClean="0">
                <a:solidFill>
                  <a:srgbClr val="000000"/>
                </a:solidFill>
                <a:latin typeface="Times New Roman" panose="02020603050405020304" pitchFamily="65" charset="-122"/>
                <a:ea typeface="微软雅黑" panose="020B0503020204020204" pitchFamily="34" charset="-122"/>
              </a:rPr>
              <a:t>x</a:t>
            </a:r>
            <a:r>
              <a:rPr lang="zh-CN" altLang="en-US" sz="2410" kern="0" dirty="0" smtClean="0">
                <a:solidFill>
                  <a:srgbClr val="000000"/>
                </a:solidFill>
                <a:latin typeface="Times New Roman" panose="02020603050405020304" pitchFamily="65" charset="-122"/>
                <a:ea typeface="微软雅黑" panose="020B0503020204020204" pitchFamily="34" charset="-122"/>
              </a:rPr>
              <a:t>=</a:t>
            </a:r>
            <a:r>
              <a:rPr lang="zh-CN" altLang="en-US" sz="2410" i="1" kern="0" dirty="0" smtClean="0">
                <a:solidFill>
                  <a:srgbClr val="000000"/>
                </a:solidFill>
                <a:latin typeface="Times New Roman" panose="02020603050405020304" pitchFamily="65" charset="-122"/>
                <a:ea typeface="微软雅黑" panose="020B0503020204020204" pitchFamily="34" charset="-122"/>
              </a:rPr>
              <a:t>x</a:t>
            </a:r>
            <a:r>
              <a:rPr lang="zh-CN" altLang="en-US" sz="1815" kern="0" baseline="-15000" dirty="0" smtClean="0">
                <a:solidFill>
                  <a:srgbClr val="000000"/>
                </a:solidFill>
                <a:latin typeface="Times New Roman" panose="02020603050405020304" pitchFamily="65" charset="-122"/>
                <a:ea typeface="微软雅黑" panose="020B0503020204020204" pitchFamily="34" charset="-122"/>
              </a:rPr>
              <a:t>传</a:t>
            </a:r>
            <a:r>
              <a:rPr lang="zh-CN" altLang="en-US" sz="2410" kern="0" dirty="0" smtClean="0">
                <a:solidFill>
                  <a:srgbClr val="000000"/>
                </a:solidFill>
                <a:latin typeface="Times New Roman" panose="02020603050405020304" pitchFamily="65" charset="-122"/>
                <a:ea typeface="微软雅黑" panose="020B0503020204020204" pitchFamily="34" charset="-122"/>
              </a:rPr>
              <a:t>-</a:t>
            </a:r>
            <a:r>
              <a:rPr lang="zh-CN" altLang="en-US" sz="2410" i="1" kern="0" dirty="0" smtClean="0">
                <a:solidFill>
                  <a:srgbClr val="000000"/>
                </a:solidFill>
                <a:latin typeface="Times New Roman" panose="02020603050405020304" pitchFamily="65" charset="-122"/>
                <a:ea typeface="微软雅黑" panose="020B0503020204020204" pitchFamily="34" charset="-122"/>
              </a:rPr>
              <a:t>x</a:t>
            </a:r>
            <a:r>
              <a:rPr lang="zh-CN" altLang="en-US" sz="1815" kern="0" baseline="-15000" dirty="0" smtClean="0">
                <a:solidFill>
                  <a:srgbClr val="000000"/>
                </a:solidFill>
                <a:latin typeface="Times New Roman" panose="02020603050405020304" pitchFamily="65" charset="-122"/>
                <a:ea typeface="微软雅黑" panose="020B0503020204020204" pitchFamily="34" charset="-122"/>
              </a:rPr>
              <a:t>物</a:t>
            </a:r>
            <a:r>
              <a:rPr lang="zh-CN" altLang="en-US" sz="2410" kern="0" dirty="0" smtClean="0">
                <a:solidFill>
                  <a:srgbClr val="000000"/>
                </a:solidFill>
                <a:latin typeface="Times New Roman" panose="02020603050405020304" pitchFamily="65" charset="-122"/>
                <a:ea typeface="微软雅黑" panose="020B0503020204020204" pitchFamily="34" charset="-122"/>
              </a:rPr>
              <a:t>或Δ</a:t>
            </a:r>
            <a:r>
              <a:rPr lang="zh-CN" altLang="en-US" sz="2410" i="1" kern="0" dirty="0" smtClean="0">
                <a:solidFill>
                  <a:srgbClr val="000000"/>
                </a:solidFill>
                <a:latin typeface="Times New Roman" panose="02020603050405020304" pitchFamily="65" charset="-122"/>
                <a:ea typeface="微软雅黑" panose="020B0503020204020204" pitchFamily="34" charset="-122"/>
              </a:rPr>
              <a:t>x</a:t>
            </a:r>
            <a:r>
              <a:rPr lang="zh-CN" altLang="en-US" sz="2410" kern="0" dirty="0" smtClean="0">
                <a:solidFill>
                  <a:srgbClr val="000000"/>
                </a:solidFill>
                <a:latin typeface="Times New Roman" panose="02020603050405020304" pitchFamily="65" charset="-122"/>
                <a:ea typeface="微软雅黑" panose="020B0503020204020204" pitchFamily="34" charset="-122"/>
              </a:rPr>
              <a:t>=</a:t>
            </a:r>
            <a:r>
              <a:rPr lang="zh-CN" altLang="en-US" sz="2410" i="1" kern="0" dirty="0" smtClean="0">
                <a:solidFill>
                  <a:srgbClr val="000000"/>
                </a:solidFill>
                <a:latin typeface="Times New Roman" panose="02020603050405020304" pitchFamily="65" charset="-122"/>
                <a:ea typeface="微软雅黑" panose="020B0503020204020204" pitchFamily="34" charset="-122"/>
              </a:rPr>
              <a:t>x</a:t>
            </a:r>
            <a:r>
              <a:rPr lang="zh-CN" altLang="en-US" sz="1815" kern="0" baseline="-15000" dirty="0" smtClean="0">
                <a:solidFill>
                  <a:srgbClr val="000000"/>
                </a:solidFill>
                <a:latin typeface="Times New Roman" panose="02020603050405020304" pitchFamily="65" charset="-122"/>
                <a:ea typeface="微软雅黑" panose="020B0503020204020204" pitchFamily="34" charset="-122"/>
              </a:rPr>
              <a:t>物</a:t>
            </a:r>
            <a:r>
              <a:rPr lang="zh-CN" altLang="en-US" sz="2410" kern="0" dirty="0" smtClean="0">
                <a:solidFill>
                  <a:srgbClr val="000000"/>
                </a:solidFill>
                <a:latin typeface="Times New Roman" panose="02020603050405020304" pitchFamily="65" charset="-122"/>
                <a:ea typeface="微软雅黑" panose="020B0503020204020204" pitchFamily="34" charset="-122"/>
              </a:rPr>
              <a:t>-</a:t>
            </a:r>
            <a:r>
              <a:rPr lang="zh-CN" altLang="en-US" sz="2410" i="1" kern="0" dirty="0" smtClean="0">
                <a:solidFill>
                  <a:srgbClr val="000000"/>
                </a:solidFill>
                <a:latin typeface="Times New Roman" panose="02020603050405020304" pitchFamily="65" charset="-122"/>
                <a:ea typeface="微软雅黑" panose="020B0503020204020204" pitchFamily="34" charset="-122"/>
              </a:rPr>
              <a:t>x</a:t>
            </a:r>
            <a:r>
              <a:rPr lang="zh-CN" altLang="en-US" sz="1815" kern="0" baseline="-15000" dirty="0" smtClean="0">
                <a:solidFill>
                  <a:srgbClr val="000000"/>
                </a:solidFill>
                <a:latin typeface="Times New Roman" panose="02020603050405020304" pitchFamily="65" charset="-122"/>
                <a:ea typeface="微软雅黑" panose="020B0503020204020204" pitchFamily="34" charset="-122"/>
              </a:rPr>
              <a:t>传</a:t>
            </a:r>
            <a:r>
              <a:rPr lang="zh-CN" altLang="en-US" sz="2410" kern="0" dirty="0" smtClean="0">
                <a:solidFill>
                  <a:srgbClr val="000000"/>
                </a:solidFill>
                <a:latin typeface="Times New Roman" panose="02020603050405020304" pitchFamily="65" charset="-122"/>
                <a:ea typeface="微软雅黑" panose="020B0503020204020204" pitchFamily="34"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微软雅黑" panose="020B0503020204020204" pitchFamily="34" charset="-122"/>
              </a:rPr>
              <a:t>②</a:t>
            </a:r>
            <a:r>
              <a:rPr lang="zh-CN" altLang="en-US" sz="2410" kern="0" dirty="0" smtClean="0">
                <a:solidFill>
                  <a:srgbClr val="000000"/>
                </a:solidFill>
                <a:latin typeface="Times New Roman" panose="02020603050405020304" pitchFamily="65" charset="-122"/>
                <a:ea typeface="微软雅黑" panose="020B0503020204020204" pitchFamily="34" charset="-122"/>
              </a:rPr>
              <a:t>若有两次相对运动:两次相对运动方向相同,则Δ</a:t>
            </a:r>
            <a:r>
              <a:rPr lang="zh-CN" altLang="en-US" sz="2410" i="1" kern="0" dirty="0" smtClean="0">
                <a:solidFill>
                  <a:srgbClr val="000000"/>
                </a:solidFill>
                <a:latin typeface="Times New Roman" panose="02020603050405020304" pitchFamily="65" charset="-122"/>
                <a:ea typeface="微软雅黑" panose="020B0503020204020204" pitchFamily="34" charset="-122"/>
              </a:rPr>
              <a:t>x</a:t>
            </a:r>
            <a:r>
              <a:rPr lang="zh-CN" altLang="en-US" sz="2410" kern="0" dirty="0" smtClean="0">
                <a:solidFill>
                  <a:srgbClr val="000000"/>
                </a:solidFill>
                <a:latin typeface="Times New Roman" panose="02020603050405020304" pitchFamily="65" charset="-122"/>
                <a:ea typeface="微软雅黑" panose="020B0503020204020204" pitchFamily="34" charset="-122"/>
              </a:rPr>
              <a:t>=Δ</a:t>
            </a:r>
            <a:r>
              <a:rPr lang="zh-CN" altLang="en-US" sz="2410" i="1" kern="0" dirty="0" smtClean="0">
                <a:solidFill>
                  <a:srgbClr val="000000"/>
                </a:solidFill>
                <a:latin typeface="Times New Roman" panose="02020603050405020304" pitchFamily="65" charset="-122"/>
                <a:ea typeface="微软雅黑" panose="020B0503020204020204" pitchFamily="34" charset="-122"/>
              </a:rPr>
              <a:t>x</a:t>
            </a:r>
            <a:r>
              <a:rPr lang="zh-CN" altLang="en-US" sz="1815" kern="0" baseline="-15000" dirty="0" smtClean="0">
                <a:solidFill>
                  <a:srgbClr val="000000"/>
                </a:solidFill>
                <a:latin typeface="Times New Roman" panose="02020603050405020304" pitchFamily="65"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微软雅黑" panose="020B0503020204020204" pitchFamily="34" charset="-122"/>
              </a:rPr>
              <a:t>+Δ</a:t>
            </a:r>
            <a:r>
              <a:rPr lang="zh-CN" altLang="en-US" sz="2410" i="1" kern="0" dirty="0" smtClean="0">
                <a:solidFill>
                  <a:srgbClr val="000000"/>
                </a:solidFill>
                <a:latin typeface="Times New Roman" panose="02020603050405020304" pitchFamily="65" charset="-122"/>
                <a:ea typeface="微软雅黑" panose="020B0503020204020204" pitchFamily="34" charset="-122"/>
              </a:rPr>
              <a:t>x</a:t>
            </a:r>
            <a:r>
              <a:rPr lang="zh-CN" altLang="en-US" sz="1815" kern="0" baseline="-15000" dirty="0" smtClean="0">
                <a:solidFill>
                  <a:srgbClr val="000000"/>
                </a:solidFill>
                <a:latin typeface="Times New Roman" panose="02020603050405020304" pitchFamily="65"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微软雅黑" panose="020B0503020204020204" pitchFamily="34" charset="-122"/>
              </a:rPr>
              <a:t>(图甲);两次相对运动方向</a:t>
            </a:r>
            <a:br>
              <a:rPr dirty="0"/>
            </a:br>
            <a:r>
              <a:rPr lang="zh-CN" altLang="en-US" sz="2410" kern="0" dirty="0" smtClean="0">
                <a:solidFill>
                  <a:srgbClr val="000000"/>
                </a:solidFill>
                <a:latin typeface="Times New Roman" panose="02020603050405020304" pitchFamily="65" charset="-122"/>
                <a:ea typeface="微软雅黑" panose="020B0503020204020204" pitchFamily="34" charset="-122"/>
              </a:rPr>
              <a:t>相反,则划痕长度等于较长的相对位移大小Δ</a:t>
            </a:r>
            <a:r>
              <a:rPr lang="zh-CN" altLang="en-US" sz="2410" i="1" kern="0" dirty="0" smtClean="0">
                <a:solidFill>
                  <a:srgbClr val="000000"/>
                </a:solidFill>
                <a:latin typeface="Times New Roman" panose="02020603050405020304" pitchFamily="65" charset="-122"/>
                <a:ea typeface="微软雅黑" panose="020B0503020204020204" pitchFamily="34" charset="-122"/>
              </a:rPr>
              <a:t>x</a:t>
            </a:r>
            <a:r>
              <a:rPr lang="zh-CN" altLang="en-US" sz="1815" kern="0" baseline="-15000" dirty="0" smtClean="0">
                <a:solidFill>
                  <a:srgbClr val="000000"/>
                </a:solidFill>
                <a:latin typeface="Times New Roman" panose="02020603050405020304" pitchFamily="65"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微软雅黑" panose="020B0503020204020204" pitchFamily="34" charset="-122"/>
              </a:rPr>
              <a:t>(图乙)。</a:t>
            </a:r>
            <a:endParaRPr lang="zh-CN" altLang="en-US" dirty="0"/>
          </a:p>
        </p:txBody>
      </p:sp>
      <p:pic>
        <p:nvPicPr>
          <p:cNvPr id="3" name="图片 3" descr="textimage52.jpeg"/>
          <p:cNvPicPr>
            <a:picLocks noChangeAspect="1"/>
          </p:cNvPicPr>
          <p:nvPr/>
        </p:nvPicPr>
        <p:blipFill>
          <a:blip r:embed="rId1" cstate="print"/>
          <a:stretch>
            <a:fillRect/>
          </a:stretch>
        </p:blipFill>
        <p:spPr>
          <a:xfrm>
            <a:off x="4067870" y="4716413"/>
            <a:ext cx="4101553" cy="1291421"/>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44979"/>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微软雅黑" panose="020B0503020204020204" pitchFamily="34" charset="-122"/>
              </a:rPr>
              <a:t>能力进阶</a:t>
            </a:r>
            <a:endParaRPr lang="zh-CN" altLang="en-US" sz="2800" b="1" dirty="0" smtClean="0"/>
          </a:p>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410" kern="0" dirty="0" smtClean="0">
                <a:solidFill>
                  <a:srgbClr val="000000"/>
                </a:solidFill>
                <a:latin typeface="Times New Roman" panose="02020603050405020304" pitchFamily="65" charset="-122"/>
                <a:ea typeface="华文细黑" panose="02010600040101010101" pitchFamily="65" charset="-122"/>
              </a:rPr>
              <a:t>    如图甲所示,传送带保持恒定速率</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顺时针转动,现将一质量为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、可视为质点的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物块轻轻放在传送带左端,物块和传送带之间的动摩擦因数为</a:t>
            </a:r>
            <a:r>
              <a:rPr lang="zh-CN" altLang="en-US" sz="2410" i="1" kern="0" dirty="0" smtClean="0">
                <a:solidFill>
                  <a:srgbClr val="000000"/>
                </a:solidFill>
                <a:latin typeface="Times New Roman" panose="02020603050405020304" pitchFamily="65" charset="-122"/>
                <a:ea typeface="华文细黑" panose="02010600040101010101" pitchFamily="65" charset="-122"/>
              </a:rPr>
              <a:t>μ</a:t>
            </a:r>
            <a:r>
              <a:rPr lang="zh-CN" altLang="en-US" sz="2410" kern="0" dirty="0" smtClean="0">
                <a:solidFill>
                  <a:srgbClr val="000000"/>
                </a:solidFill>
                <a:latin typeface="Times New Roman" panose="02020603050405020304" pitchFamily="65" charset="-122"/>
                <a:ea typeface="华文细黑" panose="02010600040101010101" pitchFamily="65" charset="-122"/>
              </a:rPr>
              <a:t>。已知传送带的水平长</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3610" kern="0" spc="621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,重力加速度为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250"/>
              </a:spcBef>
              <a:buNone/>
            </a:pPr>
            <a:r>
              <a:rPr lang="zh-CN" altLang="en-US" sz="5180" kern="0" spc="6746"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86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求物块从传送带左端到达右端的时间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若物块的下方有红色颜料,求物块在传送带上留下红色痕迹的长度</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(2)进阶1    (情境变换,传送带由静止加速运动)如图乙所示,若传送带足够长,初始时质</a:t>
            </a:r>
            <a:endParaRPr lang="zh-CN" altLang="en-US" dirty="0"/>
          </a:p>
        </p:txBody>
      </p:sp>
      <p:pic>
        <p:nvPicPr>
          <p:cNvPr id="3" name="图片 3" descr="textimage53.jpeg"/>
          <p:cNvPicPr>
            <a:picLocks noChangeAspect="1"/>
          </p:cNvPicPr>
          <p:nvPr/>
        </p:nvPicPr>
        <p:blipFill>
          <a:blip r:embed="rId1" cstate="print"/>
          <a:stretch>
            <a:fillRect/>
          </a:stretch>
        </p:blipFill>
        <p:spPr>
          <a:xfrm>
            <a:off x="5508030" y="3204245"/>
            <a:ext cx="1514475" cy="1266825"/>
          </a:xfrm>
          <a:prstGeom prst="rect">
            <a:avLst/>
          </a:prstGeom>
        </p:spPr>
      </p:pic>
      <p:graphicFrame>
        <p:nvGraphicFramePr>
          <p:cNvPr id="5" name="对象 4"/>
          <p:cNvGraphicFramePr>
            <a:graphicFrameLocks noChangeAspect="1"/>
          </p:cNvGraphicFramePr>
          <p:nvPr/>
        </p:nvGraphicFramePr>
        <p:xfrm>
          <a:off x="1248225" y="2455317"/>
          <a:ext cx="1247775" cy="809625"/>
        </p:xfrm>
        <a:graphic>
          <a:graphicData uri="http://schemas.openxmlformats.org/presentationml/2006/ole">
            <mc:AlternateContent xmlns:mc="http://schemas.openxmlformats.org/markup-compatibility/2006">
              <mc:Choice xmlns:v="urn:schemas-microsoft-com:vml" Requires="v">
                <p:oleObj spid="_x0000_s18433" name="Equation" r:id="rId2" imgW="32918400" imgH="21336000" progId="Equation.DSMT4">
                  <p:embed/>
                </p:oleObj>
              </mc:Choice>
              <mc:Fallback>
                <p:oleObj name="Equation" r:id="rId2" imgW="32918400" imgH="21336000" progId="Equation.DSMT4">
                  <p:embed/>
                  <p:pic>
                    <p:nvPicPr>
                      <p:cNvPr id="0" name="图片 18432"/>
                      <p:cNvPicPr>
                        <a:picLocks noChangeAspect="1"/>
                      </p:cNvPicPr>
                      <p:nvPr/>
                    </p:nvPicPr>
                    <p:blipFill>
                      <a:blip r:embed="rId3"/>
                      <a:stretch>
                        <a:fillRect/>
                      </a:stretch>
                    </p:blipFill>
                    <p:spPr>
                      <a:xfrm>
                        <a:off x="1248225" y="2455317"/>
                        <a:ext cx="1247775" cy="8096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562737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、可视为质点的物块与传送带均静止,某一时刻,让传送带以恒定加速度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开始</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运动,当其速度达到</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后,传送带以此速度匀速转动。经过一段时间,物块在传送带上留</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下了一段红色痕迹后相对于传送带静止。已知物块和传送带之间的动摩擦因数为</a:t>
            </a:r>
            <a:r>
              <a:rPr lang="zh-CN" altLang="en-US" sz="2410" i="1" kern="0" dirty="0" smtClean="0">
                <a:solidFill>
                  <a:srgbClr val="000000"/>
                </a:solidFill>
                <a:latin typeface="Times New Roman" panose="02020603050405020304" pitchFamily="65" charset="-122"/>
                <a:ea typeface="华文细黑" panose="02010600040101010101" pitchFamily="65" charset="-122"/>
              </a:rPr>
              <a:t>μ</a:t>
            </a:r>
            <a:r>
              <a:rPr lang="zh-CN" altLang="en-US" sz="2410" kern="0" dirty="0" smtClean="0">
                <a:solidFill>
                  <a:srgbClr val="000000"/>
                </a:solidFill>
                <a:latin typeface="Times New Roman" panose="02020603050405020304" pitchFamily="65" charset="-122"/>
                <a:ea typeface="华文细黑" panose="02010600040101010101" pitchFamily="65" charset="-122"/>
              </a:rPr>
              <a:t>,且</a:t>
            </a:r>
            <a:br>
              <a:rPr dirty="0"/>
            </a:br>
            <a:r>
              <a:rPr lang="zh-CN" altLang="en-US" sz="2410" i="1" kern="0" dirty="0" smtClean="0">
                <a:solidFill>
                  <a:srgbClr val="000000"/>
                </a:solidFill>
                <a:latin typeface="Times New Roman" panose="02020603050405020304" pitchFamily="65" charset="-122"/>
                <a:ea typeface="华文细黑" panose="02010600040101010101" pitchFamily="65" charset="-122"/>
              </a:rPr>
              <a:t>μ</a:t>
            </a:r>
            <a:r>
              <a:rPr lang="zh-CN" altLang="en-US" sz="2410" kern="0" dirty="0" smtClean="0">
                <a:solidFill>
                  <a:srgbClr val="000000"/>
                </a:solidFill>
                <a:latin typeface="Times New Roman" panose="02020603050405020304" pitchFamily="65" charset="-122"/>
                <a:ea typeface="华文细黑" panose="02010600040101010101" pitchFamily="65" charset="-122"/>
              </a:rPr>
              <a:t>&lt;</a:t>
            </a:r>
            <a:r>
              <a:rPr lang="zh-CN" altLang="en-US" sz="3285" kern="0" spc="-73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,最大静摩擦力等于滑动摩擦力。求红色痕迹的长度</a:t>
            </a:r>
            <a:r>
              <a:rPr lang="zh-CN" altLang="en-US" sz="2410" i="1" kern="0" dirty="0" smtClean="0">
                <a:solidFill>
                  <a:srgbClr val="000000"/>
                </a:solidFill>
                <a:latin typeface="Times New Roman" panose="02020603050405020304" pitchFamily="65" charset="-122"/>
                <a:ea typeface="华文细黑" panose="02010600040101010101" pitchFamily="65" charset="-122"/>
              </a:rPr>
              <a:t>s</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20"/>
              </a:spcBef>
              <a:buNone/>
            </a:pPr>
            <a:r>
              <a:rPr lang="zh-CN" altLang="en-US" sz="4395" kern="0" spc="8429" dirty="0" smtClean="0">
                <a:solidFill>
                  <a:srgbClr val="000000"/>
                </a:solidFill>
                <a:latin typeface="Times New Roman" panose="02020603050405020304" pitchFamily="65" charset="-122"/>
                <a:ea typeface="华文细黑" panose="02010600040101010101" pitchFamily="65" charset="-122"/>
              </a:rPr>
              <a:t> </a:t>
            </a:r>
            <a:endParaRPr lang="en-US" altLang="zh-CN" sz="4395" kern="0" spc="8429"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20"/>
              </a:spcBef>
              <a:buNone/>
            </a:pPr>
            <a:endParaRPr lang="zh-CN" altLang="en-US" dirty="0"/>
          </a:p>
          <a:p>
            <a:pPr marL="0" indent="0" eaLnBrk="0" latinLnBrk="1" hangingPunct="0">
              <a:lnSpc>
                <a:spcPct val="150000"/>
              </a:lnSpc>
              <a:spcBef>
                <a:spcPts val="55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(3)进阶2    (水平传送带→倾斜传送带+摩擦力突变分析)将传送装置倾斜放置如图丙</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所示,传送带长度为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、与水平面的夹角为</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,以恒定速率</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顺时针运行,将一质量为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可视为质点的物块轻轻放在传送带上端,物块和传送带之间的动摩擦因数为</a:t>
            </a:r>
            <a:r>
              <a:rPr lang="zh-CN" altLang="en-US" sz="2410" i="1" kern="0" dirty="0" smtClean="0">
                <a:solidFill>
                  <a:srgbClr val="000000"/>
                </a:solidFill>
                <a:latin typeface="Times New Roman" panose="02020603050405020304" pitchFamily="65" charset="-122"/>
                <a:ea typeface="华文细黑" panose="02010600040101010101" pitchFamily="65" charset="-122"/>
              </a:rPr>
              <a:t>μ</a:t>
            </a:r>
            <a:r>
              <a:rPr lang="zh-CN" altLang="en-US" sz="2410" kern="0" dirty="0" smtClean="0">
                <a:solidFill>
                  <a:srgbClr val="000000"/>
                </a:solidFill>
                <a:latin typeface="Times New Roman" panose="02020603050405020304" pitchFamily="65" charset="-122"/>
                <a:ea typeface="华文细黑" panose="02010600040101010101" pitchFamily="65" charset="-122"/>
              </a:rPr>
              <a:t>,且</a:t>
            </a:r>
            <a:r>
              <a:rPr lang="zh-CN" altLang="en-US" sz="2410" i="1" kern="0" dirty="0" smtClean="0">
                <a:solidFill>
                  <a:srgbClr val="000000"/>
                </a:solidFill>
                <a:latin typeface="Times New Roman" panose="02020603050405020304" pitchFamily="65" charset="-122"/>
                <a:ea typeface="华文细黑" panose="02010600040101010101" pitchFamily="65" charset="-122"/>
              </a:rPr>
              <a:t>μ</a:t>
            </a:r>
            <a:r>
              <a:rPr lang="zh-CN" altLang="en-US" sz="2410" kern="0" dirty="0" smtClean="0">
                <a:solidFill>
                  <a:srgbClr val="000000"/>
                </a:solidFill>
                <a:latin typeface="Times New Roman" panose="02020603050405020304" pitchFamily="65" charset="-122"/>
                <a:ea typeface="华文细黑" panose="02010600040101010101" pitchFamily="65" charset="-122"/>
              </a:rPr>
              <a:t>&lt;</a:t>
            </a:r>
            <a:endParaRPr lang="zh-CN" altLang="en-US" dirty="0"/>
          </a:p>
        </p:txBody>
      </p:sp>
      <p:pic>
        <p:nvPicPr>
          <p:cNvPr id="3" name="图片 3" descr="textimage54.jpeg"/>
          <p:cNvPicPr>
            <a:picLocks noChangeAspect="1"/>
          </p:cNvPicPr>
          <p:nvPr/>
        </p:nvPicPr>
        <p:blipFill>
          <a:blip r:embed="rId1" cstate="print"/>
          <a:stretch>
            <a:fillRect/>
          </a:stretch>
        </p:blipFill>
        <p:spPr>
          <a:xfrm>
            <a:off x="3059758" y="2916213"/>
            <a:ext cx="1375795" cy="876969"/>
          </a:xfrm>
          <a:prstGeom prst="rect">
            <a:avLst/>
          </a:prstGeom>
        </p:spPr>
      </p:pic>
      <p:graphicFrame>
        <p:nvGraphicFramePr>
          <p:cNvPr id="5" name="对象 4"/>
          <p:cNvGraphicFramePr>
            <a:graphicFrameLocks noChangeAspect="1"/>
          </p:cNvGraphicFramePr>
          <p:nvPr/>
        </p:nvGraphicFramePr>
        <p:xfrm>
          <a:off x="804629" y="2052117"/>
          <a:ext cx="323850" cy="714375"/>
        </p:xfrm>
        <a:graphic>
          <a:graphicData uri="http://schemas.openxmlformats.org/presentationml/2006/ole">
            <mc:AlternateContent xmlns:mc="http://schemas.openxmlformats.org/markup-compatibility/2006">
              <mc:Choice xmlns:v="urn:schemas-microsoft-com:vml" Requires="v">
                <p:oleObj spid="_x0000_s19457" name="Equation" r:id="rId2" imgW="8534400" imgH="18897600" progId="Equation.DSMT4">
                  <p:embed/>
                </p:oleObj>
              </mc:Choice>
              <mc:Fallback>
                <p:oleObj name="Equation" r:id="rId2" imgW="8534400" imgH="18897600" progId="Equation.DSMT4">
                  <p:embed/>
                  <p:pic>
                    <p:nvPicPr>
                      <p:cNvPr id="0" name="图片 19456"/>
                      <p:cNvPicPr>
                        <a:picLocks noChangeAspect="1"/>
                      </p:cNvPicPr>
                      <p:nvPr/>
                    </p:nvPicPr>
                    <p:blipFill>
                      <a:blip r:embed="rId3"/>
                      <a:stretch>
                        <a:fillRect/>
                      </a:stretch>
                    </p:blipFill>
                    <p:spPr>
                      <a:xfrm>
                        <a:off x="804629" y="2052117"/>
                        <a:ext cx="323850" cy="714375"/>
                      </a:xfrm>
                      <a:prstGeom prst="rect">
                        <a:avLst/>
                      </a:prstGeom>
                      <a:noFill/>
                      <a:ln w="9525">
                        <a:noFill/>
                      </a:ln>
                    </p:spPr>
                  </p:pic>
                </p:oleObj>
              </mc:Fallback>
            </mc:AlternateContent>
          </a:graphicData>
        </a:graphic>
      </p:graphicFrame>
      <p:pic>
        <p:nvPicPr>
          <p:cNvPr id="6" name="图片 3" descr="textimage55.jpeg"/>
          <p:cNvPicPr>
            <a:picLocks noChangeAspect="1"/>
          </p:cNvPicPr>
          <p:nvPr/>
        </p:nvPicPr>
        <p:blipFill>
          <a:blip r:embed="rId4" cstate="print"/>
          <a:stretch>
            <a:fillRect/>
          </a:stretch>
        </p:blipFill>
        <p:spPr>
          <a:xfrm>
            <a:off x="5652047" y="2628181"/>
            <a:ext cx="1440160" cy="1512570"/>
          </a:xfrm>
          <a:prstGeom prst="rect">
            <a:avLst/>
          </a:prstGeom>
        </p:spPr>
      </p:pic>
      <p:sp>
        <p:nvSpPr>
          <p:cNvPr id="7" name="TextBox 2"/>
          <p:cNvSpPr txBox="1"/>
          <p:nvPr/>
        </p:nvSpPr>
        <p:spPr>
          <a:xfrm>
            <a:off x="468000" y="5796533"/>
            <a:ext cx="11831400" cy="497252"/>
          </a:xfrm>
          <a:prstGeom prst="rect">
            <a:avLst/>
          </a:prstGeom>
          <a:noFill/>
        </p:spPr>
        <p:txBody>
          <a:bodyPr wrap="square" lIns="0" tIns="0" rIns="0" bIns="0" rtlCol="0">
            <a:spAutoFit/>
          </a:bodyPr>
          <a:lstStyle/>
          <a:p>
            <a:pPr eaLnBrk="0" latinLnBrk="1" hangingPunct="0">
              <a:lnSpc>
                <a:spcPct val="150000"/>
              </a:lnSpc>
              <a:spcBef>
                <a:spcPts val="55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tan </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。最大静摩擦力等于滑动摩擦力。求物块到达</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端时的速度大小</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02505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DE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a:t>
            </a:r>
            <a:r>
              <a:rPr lang="zh-CN" altLang="en-US" sz="2410" kern="0" dirty="0" smtClean="0">
                <a:solidFill>
                  <a:srgbClr val="000000"/>
                </a:solidFill>
                <a:latin typeface="Times New Roman" panose="02020603050405020304"/>
                <a:ea typeface="楷体_GB2312" pitchFamily="65" charset="-122"/>
              </a:rPr>
              <a:t>①</a:t>
            </a:r>
            <a:r>
              <a:rPr lang="zh-CN" altLang="en-US" sz="2975" kern="0" spc="-1099"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30" kern="0" spc="96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a:ea typeface="楷体_GB2312" pitchFamily="65" charset="-122"/>
              </a:rPr>
              <a:t>②</a:t>
            </a:r>
            <a:r>
              <a:rPr lang="zh-CN" altLang="en-US" sz="3405" kern="0" spc="79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(2)</a:t>
            </a:r>
            <a:r>
              <a:rPr lang="zh-CN" altLang="en-US" sz="3405" kern="0" spc="79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450" kern="0" spc="151"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185"/>
              </a:spcBef>
              <a:buNone/>
            </a:pPr>
            <a:r>
              <a:rPr lang="zh-CN" altLang="en-US" sz="2410" kern="0" dirty="0" smtClean="0">
                <a:solidFill>
                  <a:srgbClr val="000000"/>
                </a:solidFill>
                <a:latin typeface="Times New Roman" panose="02020603050405020304" pitchFamily="65" charset="-122"/>
                <a:ea typeface="楷体_GB2312" pitchFamily="65" charset="-122"/>
              </a:rPr>
              <a:t>(3)</a:t>
            </a:r>
            <a:endParaRPr lang="zh-CN" altLang="en-US" dirty="0"/>
          </a:p>
          <a:p>
            <a:pPr marL="0" indent="0" eaLnBrk="0" latinLnBrk="1" hangingPunct="0">
              <a:lnSpc>
                <a:spcPct val="150000"/>
              </a:lnSpc>
              <a:spcBef>
                <a:spcPts val="145"/>
              </a:spcBef>
              <a:buNone/>
            </a:pPr>
            <a:r>
              <a:rPr lang="zh-CN" altLang="en-US" sz="5245" kern="0" spc="3735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4" name="对象 3"/>
          <p:cNvGraphicFramePr>
            <a:graphicFrameLocks noChangeAspect="1"/>
          </p:cNvGraphicFramePr>
          <p:nvPr/>
        </p:nvGraphicFramePr>
        <p:xfrm>
          <a:off x="2048800" y="1370269"/>
          <a:ext cx="238124" cy="657224"/>
        </p:xfrm>
        <a:graphic>
          <a:graphicData uri="http://schemas.openxmlformats.org/presentationml/2006/ole">
            <mc:AlternateContent xmlns:mc="http://schemas.openxmlformats.org/markup-compatibility/2006">
              <mc:Choice xmlns:v="urn:schemas-microsoft-com:vml" Requires="v">
                <p:oleObj spid="_x0000_s20481" name="Equation" r:id="rId1" imgW="6400800" imgH="17373600" progId="Equation.DSMT4">
                  <p:embed/>
                </p:oleObj>
              </mc:Choice>
              <mc:Fallback>
                <p:oleObj name="Equation" r:id="rId1" imgW="6400800" imgH="17373600" progId="Equation.DSMT4">
                  <p:embed/>
                  <p:pic>
                    <p:nvPicPr>
                      <p:cNvPr id="0" name="图片 20480"/>
                      <p:cNvPicPr>
                        <a:picLocks noChangeAspect="1"/>
                      </p:cNvPicPr>
                      <p:nvPr/>
                    </p:nvPicPr>
                    <p:blipFill>
                      <a:blip r:embed="rId2"/>
                      <a:stretch>
                        <a:fillRect/>
                      </a:stretch>
                    </p:blipFill>
                    <p:spPr>
                      <a:xfrm>
                        <a:off x="2048800" y="1370269"/>
                        <a:ext cx="238124"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459499" y="1370157"/>
          <a:ext cx="533399" cy="714374"/>
        </p:xfrm>
        <a:graphic>
          <a:graphicData uri="http://schemas.openxmlformats.org/presentationml/2006/ole">
            <mc:AlternateContent xmlns:mc="http://schemas.openxmlformats.org/markup-compatibility/2006">
              <mc:Choice xmlns:v="urn:schemas-microsoft-com:vml" Requires="v">
                <p:oleObj spid="_x0000_s20482" name="Equation" r:id="rId3" imgW="14020800" imgH="18897600" progId="Equation.DSMT4">
                  <p:embed/>
                </p:oleObj>
              </mc:Choice>
              <mc:Fallback>
                <p:oleObj name="Equation" r:id="rId3" imgW="14020800" imgH="18897600" progId="Equation.DSMT4">
                  <p:embed/>
                  <p:pic>
                    <p:nvPicPr>
                      <p:cNvPr id="0" name="图片 20481"/>
                      <p:cNvPicPr>
                        <a:picLocks noChangeAspect="1"/>
                      </p:cNvPicPr>
                      <p:nvPr/>
                    </p:nvPicPr>
                    <p:blipFill>
                      <a:blip r:embed="rId4"/>
                      <a:stretch>
                        <a:fillRect/>
                      </a:stretch>
                    </p:blipFill>
                    <p:spPr>
                      <a:xfrm>
                        <a:off x="2459499" y="1370157"/>
                        <a:ext cx="533399" cy="71437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604899" y="1333136"/>
          <a:ext cx="533399" cy="752474"/>
        </p:xfrm>
        <a:graphic>
          <a:graphicData uri="http://schemas.openxmlformats.org/presentationml/2006/ole">
            <mc:AlternateContent xmlns:mc="http://schemas.openxmlformats.org/markup-compatibility/2006">
              <mc:Choice xmlns:v="urn:schemas-microsoft-com:vml" Requires="v">
                <p:oleObj spid="_x0000_s20483" name="Equation" r:id="rId5" imgW="14020800" imgH="19812000" progId="Equation.DSMT4">
                  <p:embed/>
                </p:oleObj>
              </mc:Choice>
              <mc:Fallback>
                <p:oleObj name="Equation" r:id="rId5" imgW="14020800" imgH="19812000" progId="Equation.DSMT4">
                  <p:embed/>
                  <p:pic>
                    <p:nvPicPr>
                      <p:cNvPr id="0" name="图片 20482"/>
                      <p:cNvPicPr>
                        <a:picLocks noChangeAspect="1"/>
                      </p:cNvPicPr>
                      <p:nvPr/>
                    </p:nvPicPr>
                    <p:blipFill>
                      <a:blip r:embed="rId6"/>
                      <a:stretch>
                        <a:fillRect/>
                      </a:stretch>
                    </p:blipFill>
                    <p:spPr>
                      <a:xfrm>
                        <a:off x="3604899" y="1333136"/>
                        <a:ext cx="533399" cy="75247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4801099" y="1333136"/>
          <a:ext cx="533399" cy="752474"/>
        </p:xfrm>
        <a:graphic>
          <a:graphicData uri="http://schemas.openxmlformats.org/presentationml/2006/ole">
            <mc:AlternateContent xmlns:mc="http://schemas.openxmlformats.org/markup-compatibility/2006">
              <mc:Choice xmlns:v="urn:schemas-microsoft-com:vml" Requires="v">
                <p:oleObj spid="_x0000_s20484" name="Equation" r:id="rId7" imgW="14020800" imgH="19812000" progId="Equation.DSMT4">
                  <p:embed/>
                </p:oleObj>
              </mc:Choice>
              <mc:Fallback>
                <p:oleObj name="Equation" r:id="rId7" imgW="14020800" imgH="19812000" progId="Equation.DSMT4">
                  <p:embed/>
                  <p:pic>
                    <p:nvPicPr>
                      <p:cNvPr id="0" name="图片 20483"/>
                      <p:cNvPicPr>
                        <a:picLocks noChangeAspect="1"/>
                      </p:cNvPicPr>
                      <p:nvPr/>
                    </p:nvPicPr>
                    <p:blipFill>
                      <a:blip r:embed="rId8"/>
                      <a:stretch>
                        <a:fillRect/>
                      </a:stretch>
                    </p:blipFill>
                    <p:spPr>
                      <a:xfrm>
                        <a:off x="4801099" y="1333136"/>
                        <a:ext cx="533399" cy="75247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5436400" y="1342252"/>
          <a:ext cx="457199" cy="761999"/>
        </p:xfrm>
        <a:graphic>
          <a:graphicData uri="http://schemas.openxmlformats.org/presentationml/2006/ole">
            <mc:AlternateContent xmlns:mc="http://schemas.openxmlformats.org/markup-compatibility/2006">
              <mc:Choice xmlns:v="urn:schemas-microsoft-com:vml" Requires="v">
                <p:oleObj spid="_x0000_s20485" name="Equation" r:id="rId9" imgW="12192000" imgH="20116800" progId="Equation.DSMT4">
                  <p:embed/>
                </p:oleObj>
              </mc:Choice>
              <mc:Fallback>
                <p:oleObj name="Equation" r:id="rId9" imgW="12192000" imgH="20116800" progId="Equation.DSMT4">
                  <p:embed/>
                  <p:pic>
                    <p:nvPicPr>
                      <p:cNvPr id="0" name="图片 20484"/>
                      <p:cNvPicPr>
                        <a:picLocks noChangeAspect="1"/>
                      </p:cNvPicPr>
                      <p:nvPr/>
                    </p:nvPicPr>
                    <p:blipFill>
                      <a:blip r:embed="rId10"/>
                      <a:stretch>
                        <a:fillRect/>
                      </a:stretch>
                    </p:blipFill>
                    <p:spPr>
                      <a:xfrm>
                        <a:off x="5436400" y="1342252"/>
                        <a:ext cx="457199" cy="76199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899518" y="2196133"/>
          <a:ext cx="5410200" cy="1285875"/>
        </p:xfrm>
        <a:graphic>
          <a:graphicData uri="http://schemas.openxmlformats.org/presentationml/2006/ole">
            <mc:AlternateContent xmlns:mc="http://schemas.openxmlformats.org/markup-compatibility/2006">
              <mc:Choice xmlns:v="urn:schemas-microsoft-com:vml" Requires="v">
                <p:oleObj spid="_x0000_s20486" name="Equation" r:id="rId11" imgW="143256000" imgH="34137600" progId="Equation.DSMT4">
                  <p:embed/>
                </p:oleObj>
              </mc:Choice>
              <mc:Fallback>
                <p:oleObj name="Equation" r:id="rId11" imgW="143256000" imgH="34137600" progId="Equation.DSMT4">
                  <p:embed/>
                  <p:pic>
                    <p:nvPicPr>
                      <p:cNvPr id="0" name="图片 20485"/>
                      <p:cNvPicPr>
                        <a:picLocks noChangeAspect="1"/>
                      </p:cNvPicPr>
                      <p:nvPr/>
                    </p:nvPicPr>
                    <p:blipFill>
                      <a:blip r:embed="rId12"/>
                      <a:stretch>
                        <a:fillRect/>
                      </a:stretch>
                    </p:blipFill>
                    <p:spPr>
                      <a:xfrm>
                        <a:off x="899518" y="2196133"/>
                        <a:ext cx="5410200" cy="12858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11957"/>
            <a:ext cx="11831400" cy="439562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(1)①物块刚放上传送带时,物块受水平向右的滑动摩擦力</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根据牛顿第二定律可得,物块的加速度</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91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μg</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物块加速到与传送带共速的时间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20" kern="0" spc="-129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209"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2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物块在加速阶段通过的水平位移</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155" kern="0" spc="-23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415" kern="0" spc="784"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7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接下来物块做匀速直线运动,物块匀速到达传送带右端的时间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20" kern="0" spc="245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20" kern="0" spc="-114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915"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2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物块从左端到达右端的时间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20" kern="0" spc="-114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91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5765188" y="1227906"/>
          <a:ext cx="276225" cy="657225"/>
        </p:xfrm>
        <a:graphic>
          <a:graphicData uri="http://schemas.openxmlformats.org/presentationml/2006/ole">
            <mc:AlternateContent xmlns:mc="http://schemas.openxmlformats.org/markup-compatibility/2006">
              <mc:Choice xmlns:v="urn:schemas-microsoft-com:vml" Requires="v">
                <p:oleObj spid="_x0000_s21505" name="Equation" r:id="rId1" imgW="7315200" imgH="17373600" progId="Equation.DSMT4">
                  <p:embed/>
                </p:oleObj>
              </mc:Choice>
              <mc:Fallback>
                <p:oleObj name="Equation" r:id="rId1" imgW="7315200" imgH="17373600" progId="Equation.DSMT4">
                  <p:embed/>
                  <p:pic>
                    <p:nvPicPr>
                      <p:cNvPr id="0" name="图片 21504"/>
                      <p:cNvPicPr>
                        <a:picLocks noChangeAspect="1"/>
                      </p:cNvPicPr>
                      <p:nvPr/>
                    </p:nvPicPr>
                    <p:blipFill>
                      <a:blip r:embed="rId2"/>
                      <a:stretch>
                        <a:fillRect/>
                      </a:stretch>
                    </p:blipFill>
                    <p:spPr>
                      <a:xfrm>
                        <a:off x="5765188" y="1227906"/>
                        <a:ext cx="27622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5086089" y="1979675"/>
          <a:ext cx="219075" cy="657225"/>
        </p:xfrm>
        <a:graphic>
          <a:graphicData uri="http://schemas.openxmlformats.org/presentationml/2006/ole">
            <mc:AlternateContent xmlns:mc="http://schemas.openxmlformats.org/markup-compatibility/2006">
              <mc:Choice xmlns:v="urn:schemas-microsoft-com:vml" Requires="v">
                <p:oleObj spid="_x0000_s21506" name="Equation" r:id="rId3" imgW="5791200" imgH="17373600" progId="Equation.DSMT4">
                  <p:embed/>
                </p:oleObj>
              </mc:Choice>
              <mc:Fallback>
                <p:oleObj name="Equation" r:id="rId3" imgW="5791200" imgH="17373600" progId="Equation.DSMT4">
                  <p:embed/>
                  <p:pic>
                    <p:nvPicPr>
                      <p:cNvPr id="0" name="图片 21505"/>
                      <p:cNvPicPr>
                        <a:picLocks noChangeAspect="1"/>
                      </p:cNvPicPr>
                      <p:nvPr/>
                    </p:nvPicPr>
                    <p:blipFill>
                      <a:blip r:embed="rId4"/>
                      <a:stretch>
                        <a:fillRect/>
                      </a:stretch>
                    </p:blipFill>
                    <p:spPr>
                      <a:xfrm>
                        <a:off x="5086089" y="1979675"/>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5477738" y="1979563"/>
          <a:ext cx="390524" cy="714375"/>
        </p:xfrm>
        <a:graphic>
          <a:graphicData uri="http://schemas.openxmlformats.org/presentationml/2006/ole">
            <mc:AlternateContent xmlns:mc="http://schemas.openxmlformats.org/markup-compatibility/2006">
              <mc:Choice xmlns:v="urn:schemas-microsoft-com:vml" Requires="v">
                <p:oleObj spid="_x0000_s21507" name="Equation" r:id="rId5" imgW="10363200" imgH="18897600" progId="Equation.DSMT4">
                  <p:embed/>
                </p:oleObj>
              </mc:Choice>
              <mc:Fallback>
                <p:oleObj name="Equation" r:id="rId5" imgW="10363200" imgH="18897600" progId="Equation.DSMT4">
                  <p:embed/>
                  <p:pic>
                    <p:nvPicPr>
                      <p:cNvPr id="0" name="图片 21506"/>
                      <p:cNvPicPr>
                        <a:picLocks noChangeAspect="1"/>
                      </p:cNvPicPr>
                      <p:nvPr/>
                    </p:nvPicPr>
                    <p:blipFill>
                      <a:blip r:embed="rId6"/>
                      <a:stretch>
                        <a:fillRect/>
                      </a:stretch>
                    </p:blipFill>
                    <p:spPr>
                      <a:xfrm>
                        <a:off x="5477738" y="1979563"/>
                        <a:ext cx="390524" cy="71437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5135713" y="2737439"/>
          <a:ext cx="371474" cy="695324"/>
        </p:xfrm>
        <a:graphic>
          <a:graphicData uri="http://schemas.openxmlformats.org/presentationml/2006/ole">
            <mc:AlternateContent xmlns:mc="http://schemas.openxmlformats.org/markup-compatibility/2006">
              <mc:Choice xmlns:v="urn:schemas-microsoft-com:vml" Requires="v">
                <p:oleObj spid="_x0000_s21508" name="Equation" r:id="rId7" imgW="9753600" imgH="18288000" progId="Equation.DSMT4">
                  <p:embed/>
                </p:oleObj>
              </mc:Choice>
              <mc:Fallback>
                <p:oleObj name="Equation" r:id="rId7" imgW="9753600" imgH="18288000" progId="Equation.DSMT4">
                  <p:embed/>
                  <p:pic>
                    <p:nvPicPr>
                      <p:cNvPr id="0" name="图片 21507"/>
                      <p:cNvPicPr>
                        <a:picLocks noChangeAspect="1"/>
                      </p:cNvPicPr>
                      <p:nvPr/>
                    </p:nvPicPr>
                    <p:blipFill>
                      <a:blip r:embed="rId8"/>
                      <a:stretch>
                        <a:fillRect/>
                      </a:stretch>
                    </p:blipFill>
                    <p:spPr>
                      <a:xfrm>
                        <a:off x="5135713" y="2737439"/>
                        <a:ext cx="371474" cy="6953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5679761" y="2738145"/>
          <a:ext cx="533399" cy="752475"/>
        </p:xfrm>
        <a:graphic>
          <a:graphicData uri="http://schemas.openxmlformats.org/presentationml/2006/ole">
            <mc:AlternateContent xmlns:mc="http://schemas.openxmlformats.org/markup-compatibility/2006">
              <mc:Choice xmlns:v="urn:schemas-microsoft-com:vml" Requires="v">
                <p:oleObj spid="_x0000_s21509" name="Equation" r:id="rId9" imgW="14020800" imgH="19812000" progId="Equation.DSMT4">
                  <p:embed/>
                </p:oleObj>
              </mc:Choice>
              <mc:Fallback>
                <p:oleObj name="Equation" r:id="rId9" imgW="14020800" imgH="19812000" progId="Equation.DSMT4">
                  <p:embed/>
                  <p:pic>
                    <p:nvPicPr>
                      <p:cNvPr id="0" name="图片 21508"/>
                      <p:cNvPicPr>
                        <a:picLocks noChangeAspect="1"/>
                      </p:cNvPicPr>
                      <p:nvPr/>
                    </p:nvPicPr>
                    <p:blipFill>
                      <a:blip r:embed="rId10"/>
                      <a:stretch>
                        <a:fillRect/>
                      </a:stretch>
                    </p:blipFill>
                    <p:spPr>
                      <a:xfrm>
                        <a:off x="5679761" y="2738145"/>
                        <a:ext cx="533399" cy="75247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8834589" y="3563931"/>
          <a:ext cx="695325" cy="657225"/>
        </p:xfrm>
        <a:graphic>
          <a:graphicData uri="http://schemas.openxmlformats.org/presentationml/2006/ole">
            <mc:AlternateContent xmlns:mc="http://schemas.openxmlformats.org/markup-compatibility/2006">
              <mc:Choice xmlns:v="urn:schemas-microsoft-com:vml" Requires="v">
                <p:oleObj spid="_x0000_s21510" name="Equation" r:id="rId11" imgW="18288000" imgH="17373600" progId="Equation.DSMT4">
                  <p:embed/>
                </p:oleObj>
              </mc:Choice>
              <mc:Fallback>
                <p:oleObj name="Equation" r:id="rId11" imgW="18288000" imgH="17373600" progId="Equation.DSMT4">
                  <p:embed/>
                  <p:pic>
                    <p:nvPicPr>
                      <p:cNvPr id="0" name="图片 21509"/>
                      <p:cNvPicPr>
                        <a:picLocks noChangeAspect="1"/>
                      </p:cNvPicPr>
                      <p:nvPr/>
                    </p:nvPicPr>
                    <p:blipFill>
                      <a:blip r:embed="rId12"/>
                      <a:stretch>
                        <a:fillRect/>
                      </a:stretch>
                    </p:blipFill>
                    <p:spPr>
                      <a:xfrm>
                        <a:off x="8834589" y="3563931"/>
                        <a:ext cx="695325" cy="6572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9702488" y="3563931"/>
          <a:ext cx="238124" cy="657224"/>
        </p:xfrm>
        <a:graphic>
          <a:graphicData uri="http://schemas.openxmlformats.org/presentationml/2006/ole">
            <mc:AlternateContent xmlns:mc="http://schemas.openxmlformats.org/markup-compatibility/2006">
              <mc:Choice xmlns:v="urn:schemas-microsoft-com:vml" Requires="v">
                <p:oleObj spid="_x0000_s21511" name="Equation" r:id="rId13" imgW="6400800" imgH="17373600" progId="Equation.DSMT4">
                  <p:embed/>
                </p:oleObj>
              </mc:Choice>
              <mc:Fallback>
                <p:oleObj name="Equation" r:id="rId13" imgW="6400800" imgH="17373600" progId="Equation.DSMT4">
                  <p:embed/>
                  <p:pic>
                    <p:nvPicPr>
                      <p:cNvPr id="0" name="图片 21510"/>
                      <p:cNvPicPr>
                        <a:picLocks noChangeAspect="1"/>
                      </p:cNvPicPr>
                      <p:nvPr/>
                    </p:nvPicPr>
                    <p:blipFill>
                      <a:blip r:embed="rId14"/>
                      <a:stretch>
                        <a:fillRect/>
                      </a:stretch>
                    </p:blipFill>
                    <p:spPr>
                      <a:xfrm>
                        <a:off x="9702488" y="3563931"/>
                        <a:ext cx="238124" cy="657224"/>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10042513" y="3563819"/>
          <a:ext cx="533399" cy="714375"/>
        </p:xfrm>
        <a:graphic>
          <a:graphicData uri="http://schemas.openxmlformats.org/presentationml/2006/ole">
            <mc:AlternateContent xmlns:mc="http://schemas.openxmlformats.org/markup-compatibility/2006">
              <mc:Choice xmlns:v="urn:schemas-microsoft-com:vml" Requires="v">
                <p:oleObj spid="_x0000_s21512" name="Equation" r:id="rId15" imgW="14020800" imgH="18897600" progId="Equation.DSMT4">
                  <p:embed/>
                </p:oleObj>
              </mc:Choice>
              <mc:Fallback>
                <p:oleObj name="Equation" r:id="rId15" imgW="14020800" imgH="18897600" progId="Equation.DSMT4">
                  <p:embed/>
                  <p:pic>
                    <p:nvPicPr>
                      <p:cNvPr id="0" name="图片 21511"/>
                      <p:cNvPicPr>
                        <a:picLocks noChangeAspect="1"/>
                      </p:cNvPicPr>
                      <p:nvPr/>
                    </p:nvPicPr>
                    <p:blipFill>
                      <a:blip r:embed="rId16"/>
                      <a:stretch>
                        <a:fillRect/>
                      </a:stretch>
                    </p:blipFill>
                    <p:spPr>
                      <a:xfrm>
                        <a:off x="10042513" y="3563819"/>
                        <a:ext cx="533399" cy="71437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5065769" y="4337830"/>
          <a:ext cx="238125" cy="657225"/>
        </p:xfrm>
        <a:graphic>
          <a:graphicData uri="http://schemas.openxmlformats.org/presentationml/2006/ole">
            <mc:AlternateContent xmlns:mc="http://schemas.openxmlformats.org/markup-compatibility/2006">
              <mc:Choice xmlns:v="urn:schemas-microsoft-com:vml" Requires="v">
                <p:oleObj spid="_x0000_s21513" name="Equation" r:id="rId17" imgW="6400800" imgH="17373600" progId="Equation.DSMT4">
                  <p:embed/>
                </p:oleObj>
              </mc:Choice>
              <mc:Fallback>
                <p:oleObj name="Equation" r:id="rId17" imgW="6400800" imgH="17373600" progId="Equation.DSMT4">
                  <p:embed/>
                  <p:pic>
                    <p:nvPicPr>
                      <p:cNvPr id="0" name="图片 21512"/>
                      <p:cNvPicPr>
                        <a:picLocks noChangeAspect="1"/>
                      </p:cNvPicPr>
                      <p:nvPr/>
                    </p:nvPicPr>
                    <p:blipFill>
                      <a:blip r:embed="rId18"/>
                      <a:stretch>
                        <a:fillRect/>
                      </a:stretch>
                    </p:blipFill>
                    <p:spPr>
                      <a:xfrm>
                        <a:off x="5065769" y="4337830"/>
                        <a:ext cx="238125" cy="657225"/>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5476467" y="4337719"/>
          <a:ext cx="533399" cy="714375"/>
        </p:xfrm>
        <a:graphic>
          <a:graphicData uri="http://schemas.openxmlformats.org/presentationml/2006/ole">
            <mc:AlternateContent xmlns:mc="http://schemas.openxmlformats.org/markup-compatibility/2006">
              <mc:Choice xmlns:v="urn:schemas-microsoft-com:vml" Requires="v">
                <p:oleObj spid="_x0000_s21514" name="Equation" r:id="rId19" imgW="14020800" imgH="18897600" progId="Equation.DSMT4">
                  <p:embed/>
                </p:oleObj>
              </mc:Choice>
              <mc:Fallback>
                <p:oleObj name="Equation" r:id="rId19" imgW="14020800" imgH="18897600" progId="Equation.DSMT4">
                  <p:embed/>
                  <p:pic>
                    <p:nvPicPr>
                      <p:cNvPr id="0" name="图片 21513"/>
                      <p:cNvPicPr>
                        <a:picLocks noChangeAspect="1"/>
                      </p:cNvPicPr>
                      <p:nvPr/>
                    </p:nvPicPr>
                    <p:blipFill>
                      <a:blip r:embed="rId20"/>
                      <a:stretch>
                        <a:fillRect/>
                      </a:stretch>
                    </p:blipFill>
                    <p:spPr>
                      <a:xfrm>
                        <a:off x="5476467" y="4337719"/>
                        <a:ext cx="533399" cy="7143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4076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kern="0" dirty="0" smtClean="0">
                <a:solidFill>
                  <a:srgbClr val="DE0000"/>
                </a:solidFill>
                <a:latin typeface="微软雅黑" panose="020B0503020204020204" pitchFamily="34" charset="-122"/>
                <a:ea typeface="微软雅黑" panose="020B0503020204020204" pitchFamily="34" charset="-122"/>
              </a:rPr>
              <a:t>考点2　牛顿第二定律</a:t>
            </a:r>
            <a:endParaRPr lang="zh-CN" altLang="en-US" sz="2400" b="1" kern="0"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一、内容及表达式</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1.内容:</a:t>
            </a:r>
            <a:r>
              <a:rPr lang="zh-CN" altLang="en-US" sz="2410" u="sng" kern="0" dirty="0" smtClean="0">
                <a:solidFill>
                  <a:srgbClr val="000000"/>
                </a:solidFill>
                <a:latin typeface="Times New Roman" panose="02020603050405020304" pitchFamily="65" charset="-122"/>
                <a:ea typeface="华文细黑" panose="02010600040101010101" pitchFamily="65" charset="-122"/>
              </a:rPr>
              <a:t>物体加速度的大小跟它受到的作用力成正比,跟它的质量成反比,加速度的方向</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跟作用力的方向相同</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2.表达式:</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F</a:t>
            </a:r>
            <a:r>
              <a:rPr lang="zh-CN" altLang="en-US"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ma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二、对牛顿第二定律的理解</a:t>
            </a:r>
            <a:endParaRPr lang="zh-CN" altLang="en-US" b="1" dirty="0"/>
          </a:p>
        </p:txBody>
      </p:sp>
      <p:pic>
        <p:nvPicPr>
          <p:cNvPr id="3" name="图片 3" descr="textimage1.jpeg"/>
          <p:cNvPicPr>
            <a:picLocks noChangeAspect="1"/>
          </p:cNvPicPr>
          <p:nvPr/>
        </p:nvPicPr>
        <p:blipFill>
          <a:blip r:embed="rId1" cstate="print"/>
          <a:stretch>
            <a:fillRect/>
          </a:stretch>
        </p:blipFill>
        <p:spPr>
          <a:xfrm>
            <a:off x="4499918" y="3204245"/>
            <a:ext cx="4258745" cy="3311426"/>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_GB2312" pitchFamily="65" charset="-122"/>
              </a:rPr>
              <a:t>②</a:t>
            </a:r>
            <a:r>
              <a:rPr lang="zh-CN" altLang="en-US" sz="2410" kern="0" dirty="0" smtClean="0">
                <a:solidFill>
                  <a:srgbClr val="000000"/>
                </a:solidFill>
                <a:latin typeface="Times New Roman" panose="02020603050405020304" pitchFamily="65" charset="-122"/>
                <a:ea typeface="楷体_GB2312" pitchFamily="65" charset="-122"/>
              </a:rPr>
              <a:t>传送带在</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时间内通过的距离</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415" kern="0" spc="-340"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170"/>
              </a:spcBef>
              <a:buNone/>
            </a:pPr>
            <a:r>
              <a:rPr lang="zh-CN" altLang="en-US" sz="2410" kern="0" dirty="0" smtClean="0">
                <a:solidFill>
                  <a:srgbClr val="000000"/>
                </a:solidFill>
                <a:latin typeface="Times New Roman" panose="02020603050405020304" pitchFamily="65" charset="-122"/>
                <a:ea typeface="楷体_GB2312" pitchFamily="65" charset="-122"/>
              </a:rPr>
              <a:t>物块在传送带上留下的痕迹长度</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415" kern="0" spc="78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(点拨:在加速阶段,物块和传送带的运动</a:t>
            </a:r>
            <a:endParaRPr lang="zh-CN" altLang="en-US"/>
          </a:p>
          <a:p>
            <a:pPr marL="0" indent="0" eaLnBrk="0" latinLnBrk="1" hangingPunct="0">
              <a:lnSpc>
                <a:spcPct val="150000"/>
              </a:lnSpc>
              <a:spcBef>
                <a:spcPts val="25"/>
              </a:spcBef>
              <a:buNone/>
            </a:pPr>
            <a:r>
              <a:rPr lang="zh-CN" altLang="en-US" sz="2410" kern="0" dirty="0" smtClean="0">
                <a:solidFill>
                  <a:srgbClr val="000000"/>
                </a:solidFill>
                <a:latin typeface="Times New Roman" panose="02020603050405020304" pitchFamily="65" charset="-122"/>
                <a:ea typeface="楷体_GB2312" pitchFamily="65" charset="-122"/>
              </a:rPr>
              <a:t>方向相同,痕迹的长度等于它们运动位移大小之差)。</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(2)假设物块在传送带开始运动时就可以跟随传送带一起匀加速运动,根据牛顿第二定</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律可知,传送带对物块的静摩擦力</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静</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,因为</a:t>
            </a:r>
            <a:r>
              <a:rPr lang="zh-CN" altLang="en-US" sz="2410" i="1" kern="0" dirty="0" smtClean="0">
                <a:solidFill>
                  <a:srgbClr val="000000"/>
                </a:solidFill>
                <a:latin typeface="Times New Roman" panose="02020603050405020304" pitchFamily="65" charset="-122"/>
                <a:ea typeface="楷体_GB2312" pitchFamily="65" charset="-122"/>
              </a:rPr>
              <a:t>μ</a:t>
            </a:r>
            <a:r>
              <a:rPr lang="zh-CN" altLang="en-US" sz="2410" kern="0" dirty="0" smtClean="0">
                <a:solidFill>
                  <a:srgbClr val="000000"/>
                </a:solidFill>
                <a:latin typeface="Times New Roman" panose="02020603050405020304" pitchFamily="65" charset="-122"/>
                <a:ea typeface="楷体_GB2312" pitchFamily="65" charset="-122"/>
              </a:rPr>
              <a:t>&lt;</a:t>
            </a:r>
            <a:r>
              <a:rPr lang="zh-CN" altLang="en-US" sz="3285" kern="0" spc="-73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,所以</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静</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&gt;</a:t>
            </a:r>
            <a:r>
              <a:rPr lang="zh-CN" altLang="en-US" sz="2410" i="1" kern="0" dirty="0" smtClean="0">
                <a:solidFill>
                  <a:srgbClr val="000000"/>
                </a:solidFill>
                <a:latin typeface="Times New Roman" panose="02020603050405020304" pitchFamily="65" charset="-122"/>
                <a:ea typeface="楷体_GB2312" pitchFamily="65" charset="-122"/>
              </a:rPr>
              <a:t>μmg</a:t>
            </a:r>
            <a:r>
              <a:rPr lang="zh-CN" altLang="en-US" sz="2410" kern="0" dirty="0" smtClean="0">
                <a:solidFill>
                  <a:srgbClr val="000000"/>
                </a:solidFill>
                <a:latin typeface="Times New Roman" panose="02020603050405020304" pitchFamily="65" charset="-122"/>
                <a:ea typeface="楷体_GB2312" pitchFamily="65" charset="-122"/>
              </a:rPr>
              <a:t>,假设不成立,即物</a:t>
            </a:r>
            <a:endParaRPr lang="zh-CN" altLang="en-US"/>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块在传送带开始运动时与传送带之间就发生了相对运动,根据牛顿第二定律可得,物块</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的加速度</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91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μg</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传送带加速运动的时间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15" kern="0" spc="-767" dirty="0" smtClean="0">
                <a:solidFill>
                  <a:srgbClr val="000000"/>
                </a:solidFill>
                <a:latin typeface="Times New Roman" panose="02020603050405020304" pitchFamily="65" charset="-122"/>
                <a:ea typeface="楷体_GB2312" pitchFamily="65" charset="-122"/>
              </a:rPr>
              <a:t> </a:t>
            </a:r>
            <a:endParaRPr lang="zh-CN" altLang="en-US"/>
          </a:p>
        </p:txBody>
      </p:sp>
      <p:graphicFrame>
        <p:nvGraphicFramePr>
          <p:cNvPr id="4" name="对象 3"/>
          <p:cNvGraphicFramePr>
            <a:graphicFrameLocks noChangeAspect="1"/>
          </p:cNvGraphicFramePr>
          <p:nvPr/>
        </p:nvGraphicFramePr>
        <p:xfrm>
          <a:off x="5459959" y="752790"/>
          <a:ext cx="390524" cy="752474"/>
        </p:xfrm>
        <a:graphic>
          <a:graphicData uri="http://schemas.openxmlformats.org/presentationml/2006/ole">
            <mc:AlternateContent xmlns:mc="http://schemas.openxmlformats.org/markup-compatibility/2006">
              <mc:Choice xmlns:v="urn:schemas-microsoft-com:vml" Requires="v">
                <p:oleObj spid="_x0000_s22529" name="Equation" r:id="rId1" imgW="10363200" imgH="19812000" progId="Equation.DSMT4">
                  <p:embed/>
                </p:oleObj>
              </mc:Choice>
              <mc:Fallback>
                <p:oleObj name="Equation" r:id="rId1" imgW="10363200" imgH="19812000" progId="Equation.DSMT4">
                  <p:embed/>
                  <p:pic>
                    <p:nvPicPr>
                      <p:cNvPr id="0" name="图片 22528"/>
                      <p:cNvPicPr>
                        <a:picLocks noChangeAspect="1"/>
                      </p:cNvPicPr>
                      <p:nvPr/>
                    </p:nvPicPr>
                    <p:blipFill>
                      <a:blip r:embed="rId2"/>
                      <a:stretch>
                        <a:fillRect/>
                      </a:stretch>
                    </p:blipFill>
                    <p:spPr>
                      <a:xfrm>
                        <a:off x="5459959" y="752790"/>
                        <a:ext cx="390524" cy="75247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5755966" y="1563147"/>
          <a:ext cx="533399" cy="752474"/>
        </p:xfrm>
        <a:graphic>
          <a:graphicData uri="http://schemas.openxmlformats.org/presentationml/2006/ole">
            <mc:AlternateContent xmlns:mc="http://schemas.openxmlformats.org/markup-compatibility/2006">
              <mc:Choice xmlns:v="urn:schemas-microsoft-com:vml" Requires="v">
                <p:oleObj spid="_x0000_s22530" name="Equation" r:id="rId3" imgW="14020800" imgH="19812000" progId="Equation.DSMT4">
                  <p:embed/>
                </p:oleObj>
              </mc:Choice>
              <mc:Fallback>
                <p:oleObj name="Equation" r:id="rId3" imgW="14020800" imgH="19812000" progId="Equation.DSMT4">
                  <p:embed/>
                  <p:pic>
                    <p:nvPicPr>
                      <p:cNvPr id="0" name="图片 22529"/>
                      <p:cNvPicPr>
                        <a:picLocks noChangeAspect="1"/>
                      </p:cNvPicPr>
                      <p:nvPr/>
                    </p:nvPicPr>
                    <p:blipFill>
                      <a:blip r:embed="rId4"/>
                      <a:stretch>
                        <a:fillRect/>
                      </a:stretch>
                    </p:blipFill>
                    <p:spPr>
                      <a:xfrm>
                        <a:off x="5755966" y="1563147"/>
                        <a:ext cx="533399" cy="75247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6706945" y="3502661"/>
          <a:ext cx="323850" cy="714375"/>
        </p:xfrm>
        <a:graphic>
          <a:graphicData uri="http://schemas.openxmlformats.org/presentationml/2006/ole">
            <mc:AlternateContent xmlns:mc="http://schemas.openxmlformats.org/markup-compatibility/2006">
              <mc:Choice xmlns:v="urn:schemas-microsoft-com:vml" Requires="v">
                <p:oleObj spid="_x0000_s22531" name="Equation" r:id="rId5" imgW="8534400" imgH="18897600" progId="Equation.DSMT4">
                  <p:embed/>
                </p:oleObj>
              </mc:Choice>
              <mc:Fallback>
                <p:oleObj name="Equation" r:id="rId5" imgW="8534400" imgH="18897600" progId="Equation.DSMT4">
                  <p:embed/>
                  <p:pic>
                    <p:nvPicPr>
                      <p:cNvPr id="0" name="图片 22530"/>
                      <p:cNvPicPr>
                        <a:picLocks noChangeAspect="1"/>
                      </p:cNvPicPr>
                      <p:nvPr/>
                    </p:nvPicPr>
                    <p:blipFill>
                      <a:blip r:embed="rId6"/>
                      <a:stretch>
                        <a:fillRect/>
                      </a:stretch>
                    </p:blipFill>
                    <p:spPr>
                      <a:xfrm>
                        <a:off x="6706945" y="3502661"/>
                        <a:ext cx="323850" cy="71437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2016688" y="4783036"/>
          <a:ext cx="276224" cy="657224"/>
        </p:xfrm>
        <a:graphic>
          <a:graphicData uri="http://schemas.openxmlformats.org/presentationml/2006/ole">
            <mc:AlternateContent xmlns:mc="http://schemas.openxmlformats.org/markup-compatibility/2006">
              <mc:Choice xmlns:v="urn:schemas-microsoft-com:vml" Requires="v">
                <p:oleObj spid="_x0000_s22532" name="Equation" r:id="rId7" imgW="7315200" imgH="17373600" progId="Equation.DSMT4">
                  <p:embed/>
                </p:oleObj>
              </mc:Choice>
              <mc:Fallback>
                <p:oleObj name="Equation" r:id="rId7" imgW="7315200" imgH="17373600" progId="Equation.DSMT4">
                  <p:embed/>
                  <p:pic>
                    <p:nvPicPr>
                      <p:cNvPr id="0" name="图片 22531"/>
                      <p:cNvPicPr>
                        <a:picLocks noChangeAspect="1"/>
                      </p:cNvPicPr>
                      <p:nvPr/>
                    </p:nvPicPr>
                    <p:blipFill>
                      <a:blip r:embed="rId8"/>
                      <a:stretch>
                        <a:fillRect/>
                      </a:stretch>
                    </p:blipFill>
                    <p:spPr>
                      <a:xfrm>
                        <a:off x="2016688" y="4783036"/>
                        <a:ext cx="276224"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3785589" y="5587331"/>
          <a:ext cx="323850" cy="723900"/>
        </p:xfrm>
        <a:graphic>
          <a:graphicData uri="http://schemas.openxmlformats.org/presentationml/2006/ole">
            <mc:AlternateContent xmlns:mc="http://schemas.openxmlformats.org/markup-compatibility/2006">
              <mc:Choice xmlns:v="urn:schemas-microsoft-com:vml" Requires="v">
                <p:oleObj spid="_x0000_s22533" name="Equation" r:id="rId9" imgW="8534400" imgH="19202400" progId="Equation.DSMT4">
                  <p:embed/>
                </p:oleObj>
              </mc:Choice>
              <mc:Fallback>
                <p:oleObj name="Equation" r:id="rId9" imgW="8534400" imgH="19202400" progId="Equation.DSMT4">
                  <p:embed/>
                  <p:pic>
                    <p:nvPicPr>
                      <p:cNvPr id="0" name="图片 22532"/>
                      <p:cNvPicPr>
                        <a:picLocks noChangeAspect="1"/>
                      </p:cNvPicPr>
                      <p:nvPr/>
                    </p:nvPicPr>
                    <p:blipFill>
                      <a:blip r:embed="rId10"/>
                      <a:stretch>
                        <a:fillRect/>
                      </a:stretch>
                    </p:blipFill>
                    <p:spPr>
                      <a:xfrm>
                        <a:off x="3785589" y="5587331"/>
                        <a:ext cx="323850" cy="7239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在时间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内传送带通过的距离</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450" kern="0" spc="151"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185"/>
              </a:spcBef>
              <a:buNone/>
            </a:pPr>
            <a:r>
              <a:rPr lang="zh-CN" altLang="en-US" sz="2410" kern="0" dirty="0" smtClean="0">
                <a:solidFill>
                  <a:srgbClr val="000000"/>
                </a:solidFill>
                <a:latin typeface="Times New Roman" panose="02020603050405020304" pitchFamily="65" charset="-122"/>
                <a:ea typeface="楷体_GB2312" pitchFamily="65" charset="-122"/>
              </a:rPr>
              <a:t>物块在</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时刻的速度</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at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μgt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15" kern="0" spc="58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,因为</a:t>
            </a:r>
            <a:r>
              <a:rPr lang="zh-CN" altLang="en-US" sz="2410" i="1" kern="0" dirty="0" smtClean="0">
                <a:solidFill>
                  <a:srgbClr val="000000"/>
                </a:solidFill>
                <a:latin typeface="Times New Roman" panose="02020603050405020304" pitchFamily="65" charset="-122"/>
                <a:ea typeface="楷体_GB2312" pitchFamily="65" charset="-122"/>
              </a:rPr>
              <a:t>μ</a:t>
            </a:r>
            <a:r>
              <a:rPr lang="zh-CN" altLang="en-US" sz="2410" kern="0" dirty="0" smtClean="0">
                <a:solidFill>
                  <a:srgbClr val="000000"/>
                </a:solidFill>
                <a:latin typeface="Times New Roman" panose="02020603050405020304" pitchFamily="65" charset="-122"/>
                <a:ea typeface="楷体_GB2312" pitchFamily="65" charset="-122"/>
              </a:rPr>
              <a:t>&lt;</a:t>
            </a:r>
            <a:r>
              <a:rPr lang="zh-CN" altLang="en-US" sz="3275" kern="0" spc="-72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,所以</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&lt;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,即传送带以速度</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匀速转动后,物</a:t>
            </a:r>
            <a:endParaRPr lang="zh-CN" altLang="en-US"/>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块继续以加速度</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做匀加速直线运动,直至速度与传送带速度相同,物块的速度由</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加速</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到</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的时间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10" kern="0" spc="201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75" kern="0" spc="-198"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15" kern="0" spc="-767"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pitchFamily="65" charset="-122"/>
                <a:ea typeface="楷体_GB2312" pitchFamily="65" charset="-122"/>
              </a:rPr>
              <a:t>在</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时间内,传送带通过的距离</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405" kern="0" spc="-33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450" kern="0" spc="-898"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185"/>
              </a:spcBef>
              <a:buNone/>
            </a:pPr>
            <a:r>
              <a:rPr lang="zh-CN" altLang="en-US" sz="2410" kern="0" dirty="0" smtClean="0">
                <a:solidFill>
                  <a:srgbClr val="000000"/>
                </a:solidFill>
                <a:latin typeface="Times New Roman" panose="02020603050405020304" pitchFamily="65" charset="-122"/>
                <a:ea typeface="楷体_GB2312" pitchFamily="65" charset="-122"/>
              </a:rPr>
              <a:t>物块的速度从0增大到</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通过的位移</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155" kern="0" spc="-23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415" kern="0" spc="784"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170"/>
              </a:spcBef>
              <a:buNone/>
            </a:pPr>
            <a:r>
              <a:rPr lang="zh-CN" altLang="en-US" sz="2410" kern="0" dirty="0" smtClean="0">
                <a:solidFill>
                  <a:srgbClr val="000000"/>
                </a:solidFill>
                <a:latin typeface="Times New Roman" panose="02020603050405020304" pitchFamily="65" charset="-122"/>
                <a:ea typeface="楷体_GB2312" pitchFamily="65" charset="-122"/>
              </a:rPr>
              <a:t>物块在传送带上留下的痕迹的长度</a:t>
            </a:r>
            <a:r>
              <a:rPr lang="zh-CN" altLang="en-US" sz="2410" i="1" kern="0" dirty="0" smtClean="0">
                <a:solidFill>
                  <a:srgbClr val="000000"/>
                </a:solidFill>
                <a:latin typeface="Times New Roman" panose="02020603050405020304" pitchFamily="65" charset="-122"/>
                <a:ea typeface="楷体_GB2312" pitchFamily="65" charset="-122"/>
              </a:rPr>
              <a:t>s</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405" kern="0" spc="79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450" kern="0" spc="15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(点拨:物块与传送带的速度不相</a:t>
            </a:r>
            <a:endParaRPr lang="zh-CN" altLang="en-US"/>
          </a:p>
        </p:txBody>
      </p:sp>
      <p:graphicFrame>
        <p:nvGraphicFramePr>
          <p:cNvPr id="4" name="对象 3"/>
          <p:cNvGraphicFramePr>
            <a:graphicFrameLocks noChangeAspect="1"/>
          </p:cNvGraphicFramePr>
          <p:nvPr/>
        </p:nvGraphicFramePr>
        <p:xfrm>
          <a:off x="4608729" y="767332"/>
          <a:ext cx="457199" cy="761999"/>
        </p:xfrm>
        <a:graphic>
          <a:graphicData uri="http://schemas.openxmlformats.org/presentationml/2006/ole">
            <mc:AlternateContent xmlns:mc="http://schemas.openxmlformats.org/markup-compatibility/2006">
              <mc:Choice xmlns:v="urn:schemas-microsoft-com:vml" Requires="v">
                <p:oleObj spid="_x0000_s23553" name="Equation" r:id="rId1" imgW="12192000" imgH="20116800" progId="Equation.DSMT4">
                  <p:embed/>
                </p:oleObj>
              </mc:Choice>
              <mc:Fallback>
                <p:oleObj name="Equation" r:id="rId1" imgW="12192000" imgH="20116800" progId="Equation.DSMT4">
                  <p:embed/>
                  <p:pic>
                    <p:nvPicPr>
                      <p:cNvPr id="0" name="图片 23552"/>
                      <p:cNvPicPr>
                        <a:picLocks noChangeAspect="1"/>
                      </p:cNvPicPr>
                      <p:nvPr/>
                    </p:nvPicPr>
                    <p:blipFill>
                      <a:blip r:embed="rId2"/>
                      <a:stretch>
                        <a:fillRect/>
                      </a:stretch>
                    </p:blipFill>
                    <p:spPr>
                      <a:xfrm>
                        <a:off x="4608729" y="767332"/>
                        <a:ext cx="457199" cy="761999"/>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4369081" y="1604390"/>
          <a:ext cx="495300" cy="723900"/>
        </p:xfrm>
        <a:graphic>
          <a:graphicData uri="http://schemas.openxmlformats.org/presentationml/2006/ole">
            <mc:AlternateContent xmlns:mc="http://schemas.openxmlformats.org/markup-compatibility/2006">
              <mc:Choice xmlns:v="urn:schemas-microsoft-com:vml" Requires="v">
                <p:oleObj spid="_x0000_s23554" name="Equation" r:id="rId3" imgW="13106400" imgH="19202400" progId="Equation.DSMT4">
                  <p:embed/>
                </p:oleObj>
              </mc:Choice>
              <mc:Fallback>
                <p:oleObj name="Equation" r:id="rId3" imgW="13106400" imgH="19202400" progId="Equation.DSMT4">
                  <p:embed/>
                  <p:pic>
                    <p:nvPicPr>
                      <p:cNvPr id="0" name="图片 23553"/>
                      <p:cNvPicPr>
                        <a:picLocks noChangeAspect="1"/>
                      </p:cNvPicPr>
                      <p:nvPr/>
                    </p:nvPicPr>
                    <p:blipFill>
                      <a:blip r:embed="rId4"/>
                      <a:stretch>
                        <a:fillRect/>
                      </a:stretch>
                    </p:blipFill>
                    <p:spPr>
                      <a:xfrm>
                        <a:off x="4369081" y="1604390"/>
                        <a:ext cx="495300" cy="7239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5889511" y="1593005"/>
          <a:ext cx="323850" cy="714375"/>
        </p:xfrm>
        <a:graphic>
          <a:graphicData uri="http://schemas.openxmlformats.org/presentationml/2006/ole">
            <mc:AlternateContent xmlns:mc="http://schemas.openxmlformats.org/markup-compatibility/2006">
              <mc:Choice xmlns:v="urn:schemas-microsoft-com:vml" Requires="v">
                <p:oleObj spid="_x0000_s23555" name="Equation" r:id="rId5" imgW="8534400" imgH="18897600" progId="Equation.DSMT4">
                  <p:embed/>
                </p:oleObj>
              </mc:Choice>
              <mc:Fallback>
                <p:oleObj name="Equation" r:id="rId5" imgW="8534400" imgH="18897600" progId="Equation.DSMT4">
                  <p:embed/>
                  <p:pic>
                    <p:nvPicPr>
                      <p:cNvPr id="0" name="图片 23554"/>
                      <p:cNvPicPr>
                        <a:picLocks noChangeAspect="1"/>
                      </p:cNvPicPr>
                      <p:nvPr/>
                    </p:nvPicPr>
                    <p:blipFill>
                      <a:blip r:embed="rId6"/>
                      <a:stretch>
                        <a:fillRect/>
                      </a:stretch>
                    </p:blipFill>
                    <p:spPr>
                      <a:xfrm>
                        <a:off x="5889511" y="1593005"/>
                        <a:ext cx="323850" cy="71437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2160729" y="2915050"/>
          <a:ext cx="638175" cy="657225"/>
        </p:xfrm>
        <a:graphic>
          <a:graphicData uri="http://schemas.openxmlformats.org/presentationml/2006/ole">
            <mc:AlternateContent xmlns:mc="http://schemas.openxmlformats.org/markup-compatibility/2006">
              <mc:Choice xmlns:v="urn:schemas-microsoft-com:vml" Requires="v">
                <p:oleObj spid="_x0000_s23556" name="Equation" r:id="rId7" imgW="16764000" imgH="17373600" progId="Equation.DSMT4">
                  <p:embed/>
                </p:oleObj>
              </mc:Choice>
              <mc:Fallback>
                <p:oleObj name="Equation" r:id="rId7" imgW="16764000" imgH="17373600" progId="Equation.DSMT4">
                  <p:embed/>
                  <p:pic>
                    <p:nvPicPr>
                      <p:cNvPr id="0" name="图片 23555"/>
                      <p:cNvPicPr>
                        <a:picLocks noChangeAspect="1"/>
                      </p:cNvPicPr>
                      <p:nvPr/>
                    </p:nvPicPr>
                    <p:blipFill>
                      <a:blip r:embed="rId8"/>
                      <a:stretch>
                        <a:fillRect/>
                      </a:stretch>
                    </p:blipFill>
                    <p:spPr>
                      <a:xfrm>
                        <a:off x="2160729" y="2915050"/>
                        <a:ext cx="6381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2971478" y="2914938"/>
          <a:ext cx="390524" cy="714375"/>
        </p:xfrm>
        <a:graphic>
          <a:graphicData uri="http://schemas.openxmlformats.org/presentationml/2006/ole">
            <mc:AlternateContent xmlns:mc="http://schemas.openxmlformats.org/markup-compatibility/2006">
              <mc:Choice xmlns:v="urn:schemas-microsoft-com:vml" Requires="v">
                <p:oleObj spid="_x0000_s23557" name="Equation" r:id="rId9" imgW="10363200" imgH="18897600" progId="Equation.DSMT4">
                  <p:embed/>
                </p:oleObj>
              </mc:Choice>
              <mc:Fallback>
                <p:oleObj name="Equation" r:id="rId9" imgW="10363200" imgH="18897600" progId="Equation.DSMT4">
                  <p:embed/>
                  <p:pic>
                    <p:nvPicPr>
                      <p:cNvPr id="0" name="图片 23556"/>
                      <p:cNvPicPr>
                        <a:picLocks noChangeAspect="1"/>
                      </p:cNvPicPr>
                      <p:nvPr/>
                    </p:nvPicPr>
                    <p:blipFill>
                      <a:blip r:embed="rId10"/>
                      <a:stretch>
                        <a:fillRect/>
                      </a:stretch>
                    </p:blipFill>
                    <p:spPr>
                      <a:xfrm>
                        <a:off x="2971478" y="2914938"/>
                        <a:ext cx="390524" cy="71437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3463903" y="2926324"/>
          <a:ext cx="323850" cy="723900"/>
        </p:xfrm>
        <a:graphic>
          <a:graphicData uri="http://schemas.openxmlformats.org/presentationml/2006/ole">
            <mc:AlternateContent xmlns:mc="http://schemas.openxmlformats.org/markup-compatibility/2006">
              <mc:Choice xmlns:v="urn:schemas-microsoft-com:vml" Requires="v">
                <p:oleObj spid="_x0000_s23558" name="Equation" r:id="rId11" imgW="8534400" imgH="19202400" progId="Equation.DSMT4">
                  <p:embed/>
                </p:oleObj>
              </mc:Choice>
              <mc:Fallback>
                <p:oleObj name="Equation" r:id="rId11" imgW="8534400" imgH="19202400" progId="Equation.DSMT4">
                  <p:embed/>
                  <p:pic>
                    <p:nvPicPr>
                      <p:cNvPr id="0" name="图片 23557"/>
                      <p:cNvPicPr>
                        <a:picLocks noChangeAspect="1"/>
                      </p:cNvPicPr>
                      <p:nvPr/>
                    </p:nvPicPr>
                    <p:blipFill>
                      <a:blip r:embed="rId12"/>
                      <a:stretch>
                        <a:fillRect/>
                      </a:stretch>
                    </p:blipFill>
                    <p:spPr>
                      <a:xfrm>
                        <a:off x="3463903" y="2926324"/>
                        <a:ext cx="323850" cy="723900"/>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5230459" y="3682635"/>
          <a:ext cx="390524" cy="752474"/>
        </p:xfrm>
        <a:graphic>
          <a:graphicData uri="http://schemas.openxmlformats.org/presentationml/2006/ole">
            <mc:AlternateContent xmlns:mc="http://schemas.openxmlformats.org/markup-compatibility/2006">
              <mc:Choice xmlns:v="urn:schemas-microsoft-com:vml" Requires="v">
                <p:oleObj spid="_x0000_s23559" name="Equation" r:id="rId13" imgW="10363200" imgH="19812000" progId="Equation.DSMT4">
                  <p:embed/>
                </p:oleObj>
              </mc:Choice>
              <mc:Fallback>
                <p:oleObj name="Equation" r:id="rId13" imgW="10363200" imgH="19812000" progId="Equation.DSMT4">
                  <p:embed/>
                  <p:pic>
                    <p:nvPicPr>
                      <p:cNvPr id="0" name="图片 23558"/>
                      <p:cNvPicPr>
                        <a:picLocks noChangeAspect="1"/>
                      </p:cNvPicPr>
                      <p:nvPr/>
                    </p:nvPicPr>
                    <p:blipFill>
                      <a:blip r:embed="rId14"/>
                      <a:stretch>
                        <a:fillRect/>
                      </a:stretch>
                    </p:blipFill>
                    <p:spPr>
                      <a:xfrm>
                        <a:off x="5230459" y="3682635"/>
                        <a:ext cx="390524" cy="752474"/>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5722885" y="3691751"/>
          <a:ext cx="323850" cy="762000"/>
        </p:xfrm>
        <a:graphic>
          <a:graphicData uri="http://schemas.openxmlformats.org/presentationml/2006/ole">
            <mc:AlternateContent xmlns:mc="http://schemas.openxmlformats.org/markup-compatibility/2006">
              <mc:Choice xmlns:v="urn:schemas-microsoft-com:vml" Requires="v">
                <p:oleObj spid="_x0000_s23560" name="Equation" r:id="rId15" imgW="8534400" imgH="20116800" progId="Equation.DSMT4">
                  <p:embed/>
                </p:oleObj>
              </mc:Choice>
              <mc:Fallback>
                <p:oleObj name="Equation" r:id="rId15" imgW="8534400" imgH="20116800" progId="Equation.DSMT4">
                  <p:embed/>
                  <p:pic>
                    <p:nvPicPr>
                      <p:cNvPr id="0" name="图片 23559"/>
                      <p:cNvPicPr>
                        <a:picLocks noChangeAspect="1"/>
                      </p:cNvPicPr>
                      <p:nvPr/>
                    </p:nvPicPr>
                    <p:blipFill>
                      <a:blip r:embed="rId16"/>
                      <a:stretch>
                        <a:fillRect/>
                      </a:stretch>
                    </p:blipFill>
                    <p:spPr>
                      <a:xfrm>
                        <a:off x="5722885" y="3691751"/>
                        <a:ext cx="323850" cy="762000"/>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5346853" y="4495974"/>
          <a:ext cx="371474" cy="695324"/>
        </p:xfrm>
        <a:graphic>
          <a:graphicData uri="http://schemas.openxmlformats.org/presentationml/2006/ole">
            <mc:AlternateContent xmlns:mc="http://schemas.openxmlformats.org/markup-compatibility/2006">
              <mc:Choice xmlns:v="urn:schemas-microsoft-com:vml" Requires="v">
                <p:oleObj spid="_x0000_s23561" name="Equation" r:id="rId17" imgW="9753600" imgH="18288000" progId="Equation.DSMT4">
                  <p:embed/>
                </p:oleObj>
              </mc:Choice>
              <mc:Fallback>
                <p:oleObj name="Equation" r:id="rId17" imgW="9753600" imgH="18288000" progId="Equation.DSMT4">
                  <p:embed/>
                  <p:pic>
                    <p:nvPicPr>
                      <p:cNvPr id="0" name="图片 23560"/>
                      <p:cNvPicPr>
                        <a:picLocks noChangeAspect="1"/>
                      </p:cNvPicPr>
                      <p:nvPr/>
                    </p:nvPicPr>
                    <p:blipFill>
                      <a:blip r:embed="rId18"/>
                      <a:stretch>
                        <a:fillRect/>
                      </a:stretch>
                    </p:blipFill>
                    <p:spPr>
                      <a:xfrm>
                        <a:off x="5346853" y="4495974"/>
                        <a:ext cx="371474" cy="695324"/>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5890901" y="4496681"/>
          <a:ext cx="533399" cy="752475"/>
        </p:xfrm>
        <a:graphic>
          <a:graphicData uri="http://schemas.openxmlformats.org/presentationml/2006/ole">
            <mc:AlternateContent xmlns:mc="http://schemas.openxmlformats.org/markup-compatibility/2006">
              <mc:Choice xmlns:v="urn:schemas-microsoft-com:vml" Requires="v">
                <p:oleObj spid="_x0000_s23562" name="Equation" r:id="rId19" imgW="14020800" imgH="19812000" progId="Equation.DSMT4">
                  <p:embed/>
                </p:oleObj>
              </mc:Choice>
              <mc:Fallback>
                <p:oleObj name="Equation" r:id="rId19" imgW="14020800" imgH="19812000" progId="Equation.DSMT4">
                  <p:embed/>
                  <p:pic>
                    <p:nvPicPr>
                      <p:cNvPr id="0" name="图片 23561"/>
                      <p:cNvPicPr>
                        <a:picLocks noChangeAspect="1"/>
                      </p:cNvPicPr>
                      <p:nvPr/>
                    </p:nvPicPr>
                    <p:blipFill>
                      <a:blip r:embed="rId20"/>
                      <a:stretch>
                        <a:fillRect/>
                      </a:stretch>
                    </p:blipFill>
                    <p:spPr>
                      <a:xfrm>
                        <a:off x="5890901" y="4496681"/>
                        <a:ext cx="533399" cy="752475"/>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6353623" y="5312464"/>
          <a:ext cx="533399" cy="752475"/>
        </p:xfrm>
        <a:graphic>
          <a:graphicData uri="http://schemas.openxmlformats.org/presentationml/2006/ole">
            <mc:AlternateContent xmlns:mc="http://schemas.openxmlformats.org/markup-compatibility/2006">
              <mc:Choice xmlns:v="urn:schemas-microsoft-com:vml" Requires="v">
                <p:oleObj spid="_x0000_s23563" name="Equation" r:id="rId21" imgW="14020800" imgH="19812000" progId="Equation.DSMT4">
                  <p:embed/>
                </p:oleObj>
              </mc:Choice>
              <mc:Fallback>
                <p:oleObj name="Equation" r:id="rId21" imgW="14020800" imgH="19812000" progId="Equation.DSMT4">
                  <p:embed/>
                  <p:pic>
                    <p:nvPicPr>
                      <p:cNvPr id="0" name="图片 23562"/>
                      <p:cNvPicPr>
                        <a:picLocks noChangeAspect="1"/>
                      </p:cNvPicPr>
                      <p:nvPr/>
                    </p:nvPicPr>
                    <p:blipFill>
                      <a:blip r:embed="rId22"/>
                      <a:stretch>
                        <a:fillRect/>
                      </a:stretch>
                    </p:blipFill>
                    <p:spPr>
                      <a:xfrm>
                        <a:off x="6353623" y="5312464"/>
                        <a:ext cx="533399" cy="752475"/>
                      </a:xfrm>
                      <a:prstGeom prst="rect">
                        <a:avLst/>
                      </a:prstGeom>
                      <a:noFill/>
                      <a:ln w="9525">
                        <a:noFill/>
                      </a:ln>
                    </p:spPr>
                  </p:pic>
                </p:oleObj>
              </mc:Fallback>
            </mc:AlternateContent>
          </a:graphicData>
        </a:graphic>
      </p:graphicFrame>
      <p:graphicFrame>
        <p:nvGraphicFramePr>
          <p:cNvPr id="15" name="对象 14"/>
          <p:cNvGraphicFramePr>
            <a:graphicFrameLocks noChangeAspect="1"/>
          </p:cNvGraphicFramePr>
          <p:nvPr/>
        </p:nvGraphicFramePr>
        <p:xfrm>
          <a:off x="6988923" y="5321579"/>
          <a:ext cx="457199" cy="761999"/>
        </p:xfrm>
        <a:graphic>
          <a:graphicData uri="http://schemas.openxmlformats.org/presentationml/2006/ole">
            <mc:AlternateContent xmlns:mc="http://schemas.openxmlformats.org/markup-compatibility/2006">
              <mc:Choice xmlns:v="urn:schemas-microsoft-com:vml" Requires="v">
                <p:oleObj spid="_x0000_s23564" name="Equation" r:id="rId23" imgW="12192000" imgH="20116800" progId="Equation.DSMT4">
                  <p:embed/>
                </p:oleObj>
              </mc:Choice>
              <mc:Fallback>
                <p:oleObj name="Equation" r:id="rId23" imgW="12192000" imgH="20116800" progId="Equation.DSMT4">
                  <p:embed/>
                  <p:pic>
                    <p:nvPicPr>
                      <p:cNvPr id="0" name="图片 23563"/>
                      <p:cNvPicPr>
                        <a:picLocks noChangeAspect="1"/>
                      </p:cNvPicPr>
                      <p:nvPr/>
                    </p:nvPicPr>
                    <p:blipFill>
                      <a:blip r:embed="rId24"/>
                      <a:stretch>
                        <a:fillRect/>
                      </a:stretch>
                    </p:blipFill>
                    <p:spPr>
                      <a:xfrm>
                        <a:off x="6988923" y="5321579"/>
                        <a:ext cx="457199" cy="76199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70"/>
              </a:spcBef>
              <a:buNone/>
            </a:pPr>
            <a:r>
              <a:rPr lang="zh-CN" altLang="en-US" sz="2410" kern="0" dirty="0" smtClean="0">
                <a:solidFill>
                  <a:srgbClr val="000000"/>
                </a:solidFill>
                <a:latin typeface="Times New Roman" panose="02020603050405020304" pitchFamily="65" charset="-122"/>
                <a:ea typeface="楷体_GB2312" pitchFamily="65" charset="-122"/>
              </a:rPr>
              <a:t>同,物块就会在传送带上留下痕迹;物块与传送带速度相同时,物块与传送带之间的摩擦</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力发生突变)。</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(3)将物块轻轻放在传送带上后,物块最初的受力情况如图1所示,根据牛顿第二定律可</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得,物块的加速度</a:t>
            </a:r>
            <a:endParaRPr lang="zh-CN" altLang="en-US"/>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498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2410" kern="0" dirty="0" smtClean="0">
                <a:solidFill>
                  <a:srgbClr val="000000"/>
                </a:solidFill>
                <a:latin typeface="Times New Roman" panose="02020603050405020304" pitchFamily="65" charset="-122"/>
                <a:ea typeface="楷体_GB2312" pitchFamily="65" charset="-122"/>
              </a:rPr>
              <a:t>(sin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μ</a:t>
            </a:r>
            <a:r>
              <a:rPr lang="zh-CN" altLang="en-US" sz="2410" kern="0" dirty="0" smtClean="0">
                <a:solidFill>
                  <a:srgbClr val="000000"/>
                </a:solidFill>
                <a:latin typeface="Times New Roman" panose="02020603050405020304" pitchFamily="65" charset="-122"/>
                <a:ea typeface="楷体_GB2312" pitchFamily="65" charset="-122"/>
              </a:rPr>
              <a:t> cos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物块的速度从0增大到</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经过的时间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15" kern="0" spc="-106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75" kern="0" spc="11876"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pitchFamily="65" charset="-122"/>
                <a:ea typeface="楷体_GB2312" pitchFamily="65" charset="-122"/>
              </a:rPr>
              <a:t>物块在</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时间内通过的位移</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985" kern="0" spc="-1258"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1730" kern="0" spc="29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415" kern="0" spc="12784"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170"/>
              </a:spcBef>
              <a:buNone/>
            </a:pPr>
            <a:r>
              <a:rPr lang="zh-CN" altLang="en-US" sz="2410" kern="0" dirty="0" smtClean="0">
                <a:solidFill>
                  <a:srgbClr val="000000"/>
                </a:solidFill>
                <a:latin typeface="Times New Roman" panose="02020603050405020304" pitchFamily="65" charset="-122"/>
                <a:ea typeface="楷体_GB2312" pitchFamily="65" charset="-122"/>
              </a:rPr>
              <a:t>假设物块与传送带速度相同后跟随传送带一起匀速下滑,则物块与传送带之间的静摩</a:t>
            </a:r>
            <a:endParaRPr lang="zh-CN" altLang="en-US"/>
          </a:p>
        </p:txBody>
      </p:sp>
      <p:graphicFrame>
        <p:nvGraphicFramePr>
          <p:cNvPr id="4" name="对象 3"/>
          <p:cNvGraphicFramePr>
            <a:graphicFrameLocks noChangeAspect="1"/>
          </p:cNvGraphicFramePr>
          <p:nvPr/>
        </p:nvGraphicFramePr>
        <p:xfrm>
          <a:off x="869188" y="2999343"/>
          <a:ext cx="2295525" cy="657224"/>
        </p:xfrm>
        <a:graphic>
          <a:graphicData uri="http://schemas.openxmlformats.org/presentationml/2006/ole">
            <mc:AlternateContent xmlns:mc="http://schemas.openxmlformats.org/markup-compatibility/2006">
              <mc:Choice xmlns:v="urn:schemas-microsoft-com:vml" Requires="v">
                <p:oleObj spid="_x0000_s24577" name="Equation" r:id="rId1" imgW="60655200" imgH="17373600" progId="Equation.DSMT4">
                  <p:embed/>
                </p:oleObj>
              </mc:Choice>
              <mc:Fallback>
                <p:oleObj name="Equation" r:id="rId1" imgW="60655200" imgH="17373600" progId="Equation.DSMT4">
                  <p:embed/>
                  <p:pic>
                    <p:nvPicPr>
                      <p:cNvPr id="0" name="图片 24576"/>
                      <p:cNvPicPr>
                        <a:picLocks noChangeAspect="1"/>
                      </p:cNvPicPr>
                      <p:nvPr/>
                    </p:nvPicPr>
                    <p:blipFill>
                      <a:blip r:embed="rId2"/>
                      <a:stretch>
                        <a:fillRect/>
                      </a:stretch>
                    </p:blipFill>
                    <p:spPr>
                      <a:xfrm>
                        <a:off x="869188" y="2999343"/>
                        <a:ext cx="2295525"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5373729" y="3767811"/>
          <a:ext cx="285750" cy="723900"/>
        </p:xfrm>
        <a:graphic>
          <a:graphicData uri="http://schemas.openxmlformats.org/presentationml/2006/ole">
            <mc:AlternateContent xmlns:mc="http://schemas.openxmlformats.org/markup-compatibility/2006">
              <mc:Choice xmlns:v="urn:schemas-microsoft-com:vml" Requires="v">
                <p:oleObj spid="_x0000_s24578" name="Equation" r:id="rId3" imgW="7620000" imgH="19202400" progId="Equation.DSMT4">
                  <p:embed/>
                </p:oleObj>
              </mc:Choice>
              <mc:Fallback>
                <p:oleObj name="Equation" r:id="rId3" imgW="7620000" imgH="19202400" progId="Equation.DSMT4">
                  <p:embed/>
                  <p:pic>
                    <p:nvPicPr>
                      <p:cNvPr id="0" name="图片 24577"/>
                      <p:cNvPicPr>
                        <a:picLocks noChangeAspect="1"/>
                      </p:cNvPicPr>
                      <p:nvPr/>
                    </p:nvPicPr>
                    <p:blipFill>
                      <a:blip r:embed="rId4"/>
                      <a:stretch>
                        <a:fillRect/>
                      </a:stretch>
                    </p:blipFill>
                    <p:spPr>
                      <a:xfrm>
                        <a:off x="5373729" y="3767811"/>
                        <a:ext cx="285750" cy="7239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5832053" y="3756426"/>
          <a:ext cx="1924049" cy="714375"/>
        </p:xfrm>
        <a:graphic>
          <a:graphicData uri="http://schemas.openxmlformats.org/presentationml/2006/ole">
            <mc:AlternateContent xmlns:mc="http://schemas.openxmlformats.org/markup-compatibility/2006">
              <mc:Choice xmlns:v="urn:schemas-microsoft-com:vml" Requires="v">
                <p:oleObj spid="_x0000_s24579" name="Equation" r:id="rId5" imgW="50901600" imgH="18897600" progId="Equation.DSMT4">
                  <p:embed/>
                </p:oleObj>
              </mc:Choice>
              <mc:Fallback>
                <p:oleObj name="Equation" r:id="rId5" imgW="50901600" imgH="18897600" progId="Equation.DSMT4">
                  <p:embed/>
                  <p:pic>
                    <p:nvPicPr>
                      <p:cNvPr id="0" name="图片 24578"/>
                      <p:cNvPicPr>
                        <a:picLocks noChangeAspect="1"/>
                      </p:cNvPicPr>
                      <p:nvPr/>
                    </p:nvPicPr>
                    <p:blipFill>
                      <a:blip r:embed="rId6"/>
                      <a:stretch>
                        <a:fillRect/>
                      </a:stretch>
                    </p:blipFill>
                    <p:spPr>
                      <a:xfrm>
                        <a:off x="5832053" y="3756426"/>
                        <a:ext cx="1924049" cy="71437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4379229" y="4555829"/>
          <a:ext cx="219074" cy="657224"/>
        </p:xfrm>
        <a:graphic>
          <a:graphicData uri="http://schemas.openxmlformats.org/presentationml/2006/ole">
            <mc:AlternateContent xmlns:mc="http://schemas.openxmlformats.org/markup-compatibility/2006">
              <mc:Choice xmlns:v="urn:schemas-microsoft-com:vml" Requires="v">
                <p:oleObj spid="_x0000_s24580" name="Equation" r:id="rId7" imgW="5791200" imgH="17373600" progId="Equation.DSMT4">
                  <p:embed/>
                </p:oleObj>
              </mc:Choice>
              <mc:Fallback>
                <p:oleObj name="Equation" r:id="rId7" imgW="5791200" imgH="17373600" progId="Equation.DSMT4">
                  <p:embed/>
                  <p:pic>
                    <p:nvPicPr>
                      <p:cNvPr id="0" name="图片 24579"/>
                      <p:cNvPicPr>
                        <a:picLocks noChangeAspect="1"/>
                      </p:cNvPicPr>
                      <p:nvPr/>
                    </p:nvPicPr>
                    <p:blipFill>
                      <a:blip r:embed="rId8"/>
                      <a:stretch>
                        <a:fillRect/>
                      </a:stretch>
                    </p:blipFill>
                    <p:spPr>
                      <a:xfrm>
                        <a:off x="4379229" y="4555829"/>
                        <a:ext cx="219074"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4826920" y="4698965"/>
          <a:ext cx="257175" cy="381000"/>
        </p:xfrm>
        <a:graphic>
          <a:graphicData uri="http://schemas.openxmlformats.org/presentationml/2006/ole">
            <mc:AlternateContent xmlns:mc="http://schemas.openxmlformats.org/markup-compatibility/2006">
              <mc:Choice xmlns:v="urn:schemas-microsoft-com:vml" Requires="v">
                <p:oleObj spid="_x0000_s24581" name="Equation" r:id="rId9" imgW="6705600" imgH="10058400" progId="Equation.DSMT4">
                  <p:embed/>
                </p:oleObj>
              </mc:Choice>
              <mc:Fallback>
                <p:oleObj name="Equation" r:id="rId9" imgW="6705600" imgH="10058400" progId="Equation.DSMT4">
                  <p:embed/>
                  <p:pic>
                    <p:nvPicPr>
                      <p:cNvPr id="0" name="图片 24580"/>
                      <p:cNvPicPr>
                        <a:picLocks noChangeAspect="1"/>
                      </p:cNvPicPr>
                      <p:nvPr/>
                    </p:nvPicPr>
                    <p:blipFill>
                      <a:blip r:embed="rId10"/>
                      <a:stretch>
                        <a:fillRect/>
                      </a:stretch>
                    </p:blipFill>
                    <p:spPr>
                      <a:xfrm>
                        <a:off x="4826920" y="4698965"/>
                        <a:ext cx="257175" cy="38100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5256668" y="4518697"/>
          <a:ext cx="2057400" cy="752475"/>
        </p:xfrm>
        <a:graphic>
          <a:graphicData uri="http://schemas.openxmlformats.org/presentationml/2006/ole">
            <mc:AlternateContent xmlns:mc="http://schemas.openxmlformats.org/markup-compatibility/2006">
              <mc:Choice xmlns:v="urn:schemas-microsoft-com:vml" Requires="v">
                <p:oleObj spid="_x0000_s24582" name="Equation" r:id="rId11" imgW="54559200" imgH="19812000" progId="Equation.DSMT4">
                  <p:embed/>
                </p:oleObj>
              </mc:Choice>
              <mc:Fallback>
                <p:oleObj name="Equation" r:id="rId11" imgW="54559200" imgH="19812000" progId="Equation.DSMT4">
                  <p:embed/>
                  <p:pic>
                    <p:nvPicPr>
                      <p:cNvPr id="0" name="图片 24581"/>
                      <p:cNvPicPr>
                        <a:picLocks noChangeAspect="1"/>
                      </p:cNvPicPr>
                      <p:nvPr/>
                    </p:nvPicPr>
                    <p:blipFill>
                      <a:blip r:embed="rId12"/>
                      <a:stretch>
                        <a:fillRect/>
                      </a:stretch>
                    </p:blipFill>
                    <p:spPr>
                      <a:xfrm>
                        <a:off x="5256668" y="4518697"/>
                        <a:ext cx="2057400" cy="7524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70"/>
              </a:spcBef>
              <a:buNone/>
            </a:pPr>
            <a:r>
              <a:rPr lang="zh-CN" altLang="en-US" sz="2410" kern="0" dirty="0" smtClean="0">
                <a:solidFill>
                  <a:srgbClr val="000000"/>
                </a:solidFill>
                <a:latin typeface="Times New Roman" panose="02020603050405020304" pitchFamily="65" charset="-122"/>
                <a:ea typeface="楷体_GB2312" pitchFamily="65" charset="-122"/>
              </a:rPr>
              <a:t>擦力</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静</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 sin </a:t>
            </a:r>
            <a:r>
              <a:rPr lang="zh-CN" altLang="en-US" sz="2410" i="1" kern="0" dirty="0" smtClean="0">
                <a:solidFill>
                  <a:srgbClr val="000000"/>
                </a:solidFill>
                <a:latin typeface="Times New Roman" panose="02020603050405020304" pitchFamily="65" charset="-122"/>
                <a:ea typeface="楷体_GB2312" pitchFamily="65" charset="-122"/>
              </a:rPr>
              <a:t>θ</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物块与传送带之间的最大静摩擦力</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max</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μmg</a:t>
            </a:r>
            <a:r>
              <a:rPr lang="zh-CN" altLang="en-US" sz="2410" kern="0" dirty="0" smtClean="0">
                <a:solidFill>
                  <a:srgbClr val="000000"/>
                </a:solidFill>
                <a:latin typeface="Times New Roman" panose="02020603050405020304" pitchFamily="65" charset="-122"/>
                <a:ea typeface="楷体_GB2312" pitchFamily="65" charset="-122"/>
              </a:rPr>
              <a:t> cos </a:t>
            </a:r>
            <a:r>
              <a:rPr lang="zh-CN" altLang="en-US" sz="2410" i="1" kern="0" dirty="0" smtClean="0">
                <a:solidFill>
                  <a:srgbClr val="000000"/>
                </a:solidFill>
                <a:latin typeface="Times New Roman" panose="02020603050405020304" pitchFamily="65" charset="-122"/>
                <a:ea typeface="楷体_GB2312" pitchFamily="65" charset="-122"/>
              </a:rPr>
              <a:t>θ</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由题意可知</a:t>
            </a:r>
            <a:r>
              <a:rPr lang="zh-CN" altLang="en-US" sz="2410" i="1" kern="0" dirty="0" smtClean="0">
                <a:solidFill>
                  <a:srgbClr val="000000"/>
                </a:solidFill>
                <a:latin typeface="Times New Roman" panose="02020603050405020304" pitchFamily="65" charset="-122"/>
                <a:ea typeface="楷体_GB2312" pitchFamily="65" charset="-122"/>
              </a:rPr>
              <a:t>μ</a:t>
            </a:r>
            <a:r>
              <a:rPr lang="zh-CN" altLang="en-US" sz="2410" kern="0" dirty="0" smtClean="0">
                <a:solidFill>
                  <a:srgbClr val="000000"/>
                </a:solidFill>
                <a:latin typeface="Times New Roman" panose="02020603050405020304" pitchFamily="65" charset="-122"/>
                <a:ea typeface="楷体_GB2312" pitchFamily="65" charset="-122"/>
              </a:rPr>
              <a:t>&lt;tan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,故</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静</a:t>
            </a:r>
            <a:r>
              <a:rPr lang="zh-CN" altLang="en-US" sz="2410" kern="0" dirty="0" smtClean="0">
                <a:solidFill>
                  <a:srgbClr val="000000"/>
                </a:solidFill>
                <a:latin typeface="Times New Roman" panose="02020603050405020304" pitchFamily="65" charset="-122"/>
                <a:ea typeface="楷体_GB2312" pitchFamily="65" charset="-122"/>
              </a:rPr>
              <a:t>&gt;</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max</a:t>
            </a:r>
            <a:r>
              <a:rPr lang="zh-CN" altLang="en-US" sz="2410" kern="0" dirty="0" smtClean="0">
                <a:solidFill>
                  <a:srgbClr val="000000"/>
                </a:solidFill>
                <a:latin typeface="Times New Roman" panose="02020603050405020304" pitchFamily="65" charset="-122"/>
                <a:ea typeface="楷体_GB2312" pitchFamily="65" charset="-122"/>
              </a:rPr>
              <a:t>,与实际不符,所以假设不成立。</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物块在传送带上发生第二次加速,对物块受力分析如图2所示</a:t>
            </a:r>
            <a:endParaRPr lang="zh-CN" altLang="en-US"/>
          </a:p>
          <a:p>
            <a:pPr marL="0" indent="0" eaLnBrk="0" latinLnBrk="1" hangingPunct="0">
              <a:lnSpc>
                <a:spcPct val="150000"/>
              </a:lnSpc>
              <a:spcBef>
                <a:spcPts val="145"/>
              </a:spcBef>
              <a:buNone/>
            </a:pPr>
            <a:r>
              <a:rPr lang="zh-CN" altLang="en-US" sz="7135" kern="0" spc="96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7170" kern="0" spc="1454"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1645"/>
              </a:spcBef>
              <a:buNone/>
            </a:pPr>
            <a:r>
              <a:rPr lang="zh-CN" altLang="en-US" sz="2410" kern="0" dirty="0" smtClean="0">
                <a:solidFill>
                  <a:srgbClr val="000000"/>
                </a:solidFill>
                <a:latin typeface="Times New Roman" panose="02020603050405020304" pitchFamily="65" charset="-122"/>
                <a:ea typeface="楷体_GB2312" pitchFamily="65" charset="-122"/>
              </a:rPr>
              <a:t>根据牛顿第二定律可得,物块的加速度</a:t>
            </a:r>
            <a:endParaRPr lang="zh-CN" altLang="en-US"/>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483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2410" kern="0" dirty="0" smtClean="0">
                <a:solidFill>
                  <a:srgbClr val="000000"/>
                </a:solidFill>
                <a:latin typeface="Times New Roman" panose="02020603050405020304" pitchFamily="65" charset="-122"/>
                <a:ea typeface="楷体_GB2312" pitchFamily="65" charset="-122"/>
              </a:rPr>
              <a:t>(sin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μ</a:t>
            </a:r>
            <a:r>
              <a:rPr lang="zh-CN" altLang="en-US" sz="2410" kern="0" dirty="0" smtClean="0">
                <a:solidFill>
                  <a:srgbClr val="000000"/>
                </a:solidFill>
                <a:latin typeface="Times New Roman" panose="02020603050405020304" pitchFamily="65" charset="-122"/>
                <a:ea typeface="楷体_GB2312" pitchFamily="65" charset="-122"/>
              </a:rPr>
              <a:t> cos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a:p>
        </p:txBody>
      </p:sp>
      <p:pic>
        <p:nvPicPr>
          <p:cNvPr id="3" name="图片 3" descr="textimage56.jpeg"/>
          <p:cNvPicPr>
            <a:picLocks noChangeAspect="1"/>
          </p:cNvPicPr>
          <p:nvPr/>
        </p:nvPicPr>
        <p:blipFill>
          <a:blip r:embed="rId1" cstate="print"/>
          <a:stretch>
            <a:fillRect/>
          </a:stretch>
        </p:blipFill>
        <p:spPr>
          <a:xfrm>
            <a:off x="3936354" y="2916213"/>
            <a:ext cx="1023306" cy="1828686"/>
          </a:xfrm>
          <a:prstGeom prst="rect">
            <a:avLst/>
          </a:prstGeom>
        </p:spPr>
      </p:pic>
      <p:pic>
        <p:nvPicPr>
          <p:cNvPr id="4" name="图片 4" descr="textimage57.jpeg"/>
          <p:cNvPicPr>
            <a:picLocks noChangeAspect="1"/>
          </p:cNvPicPr>
          <p:nvPr/>
        </p:nvPicPr>
        <p:blipFill>
          <a:blip r:embed="rId2" cstate="print"/>
          <a:stretch>
            <a:fillRect/>
          </a:stretch>
        </p:blipFill>
        <p:spPr>
          <a:xfrm>
            <a:off x="5580038" y="2916213"/>
            <a:ext cx="1084014" cy="1828686"/>
          </a:xfrm>
          <a:prstGeom prst="rect">
            <a:avLst/>
          </a:prstGeom>
        </p:spPr>
      </p:pic>
      <p:graphicFrame>
        <p:nvGraphicFramePr>
          <p:cNvPr id="6" name="对象 5"/>
          <p:cNvGraphicFramePr>
            <a:graphicFrameLocks noChangeAspect="1"/>
          </p:cNvGraphicFramePr>
          <p:nvPr/>
        </p:nvGraphicFramePr>
        <p:xfrm>
          <a:off x="869188" y="5468778"/>
          <a:ext cx="2276475" cy="657224"/>
        </p:xfrm>
        <a:graphic>
          <a:graphicData uri="http://schemas.openxmlformats.org/presentationml/2006/ole">
            <mc:AlternateContent xmlns:mc="http://schemas.openxmlformats.org/markup-compatibility/2006">
              <mc:Choice xmlns:v="urn:schemas-microsoft-com:vml" Requires="v">
                <p:oleObj spid="_x0000_s25601" name="Equation" r:id="rId3" imgW="60350400" imgH="17373600" progId="Equation.DSMT4">
                  <p:embed/>
                </p:oleObj>
              </mc:Choice>
              <mc:Fallback>
                <p:oleObj name="Equation" r:id="rId3" imgW="60350400" imgH="17373600" progId="Equation.DSMT4">
                  <p:embed/>
                  <p:pic>
                    <p:nvPicPr>
                      <p:cNvPr id="0" name="图片 25600"/>
                      <p:cNvPicPr>
                        <a:picLocks noChangeAspect="1"/>
                      </p:cNvPicPr>
                      <p:nvPr/>
                    </p:nvPicPr>
                    <p:blipFill>
                      <a:blip r:embed="rId4"/>
                      <a:stretch>
                        <a:fillRect/>
                      </a:stretch>
                    </p:blipFill>
                    <p:spPr>
                      <a:xfrm>
                        <a:off x="869188" y="5468778"/>
                        <a:ext cx="2276475"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物块继续加速直至到达</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端,第二次加速的位移大小</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1</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由匀变速直线运动的规律有</a:t>
            </a:r>
            <a:r>
              <a:rPr lang="zh-CN" altLang="en-US" sz="2140" kern="0" spc="18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2</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a:p>
          <a:p>
            <a:pPr marL="0" indent="0" eaLnBrk="0" latinLnBrk="1" hangingPunct="0">
              <a:lnSpc>
                <a:spcPct val="150000"/>
              </a:lnSpc>
              <a:spcBef>
                <a:spcPts val="145"/>
              </a:spcBef>
              <a:buNone/>
            </a:pPr>
            <a:r>
              <a:rPr lang="zh-CN" altLang="en-US" sz="5245" kern="0" spc="3735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a:p>
        </p:txBody>
      </p:sp>
      <p:graphicFrame>
        <p:nvGraphicFramePr>
          <p:cNvPr id="4" name="对象 3"/>
          <p:cNvGraphicFramePr>
            <a:graphicFrameLocks noChangeAspect="1"/>
          </p:cNvGraphicFramePr>
          <p:nvPr/>
        </p:nvGraphicFramePr>
        <p:xfrm>
          <a:off x="4140000" y="1340797"/>
          <a:ext cx="295275" cy="381000"/>
        </p:xfrm>
        <a:graphic>
          <a:graphicData uri="http://schemas.openxmlformats.org/presentationml/2006/ole">
            <mc:AlternateContent xmlns:mc="http://schemas.openxmlformats.org/markup-compatibility/2006">
              <mc:Choice xmlns:v="urn:schemas-microsoft-com:vml" Requires="v">
                <p:oleObj spid="_x0000_s26625" name="Equation" r:id="rId1" imgW="7924800" imgH="10058400" progId="Equation.DSMT4">
                  <p:embed/>
                </p:oleObj>
              </mc:Choice>
              <mc:Fallback>
                <p:oleObj name="Equation" r:id="rId1" imgW="7924800" imgH="10058400" progId="Equation.DSMT4">
                  <p:embed/>
                  <p:pic>
                    <p:nvPicPr>
                      <p:cNvPr id="0" name="图片 26624"/>
                      <p:cNvPicPr>
                        <a:picLocks noChangeAspect="1"/>
                      </p:cNvPicPr>
                      <p:nvPr/>
                    </p:nvPicPr>
                    <p:blipFill>
                      <a:blip r:embed="rId2"/>
                      <a:stretch>
                        <a:fillRect/>
                      </a:stretch>
                    </p:blipFill>
                    <p:spPr>
                      <a:xfrm>
                        <a:off x="4140000" y="1340797"/>
                        <a:ext cx="295275" cy="38100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468000" y="2638656"/>
          <a:ext cx="5410200" cy="1285875"/>
        </p:xfrm>
        <a:graphic>
          <a:graphicData uri="http://schemas.openxmlformats.org/presentationml/2006/ole">
            <mc:AlternateContent xmlns:mc="http://schemas.openxmlformats.org/markup-compatibility/2006">
              <mc:Choice xmlns:v="urn:schemas-microsoft-com:vml" Requires="v">
                <p:oleObj spid="_x0000_s26626" name="Equation" r:id="rId3" imgW="143256000" imgH="34137600" progId="Equation.DSMT4">
                  <p:embed/>
                </p:oleObj>
              </mc:Choice>
              <mc:Fallback>
                <p:oleObj name="Equation" r:id="rId3" imgW="143256000" imgH="34137600" progId="Equation.DSMT4">
                  <p:embed/>
                  <p:pic>
                    <p:nvPicPr>
                      <p:cNvPr id="0" name="图片 26625"/>
                      <p:cNvPicPr>
                        <a:picLocks noChangeAspect="1"/>
                      </p:cNvPicPr>
                      <p:nvPr/>
                    </p:nvPicPr>
                    <p:blipFill>
                      <a:blip r:embed="rId4"/>
                      <a:stretch>
                        <a:fillRect/>
                      </a:stretch>
                    </p:blipFill>
                    <p:spPr>
                      <a:xfrm>
                        <a:off x="468000" y="2638656"/>
                        <a:ext cx="5410200" cy="12858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69187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kern="0" dirty="0" smtClean="0">
                <a:solidFill>
                  <a:srgbClr val="DE0000"/>
                </a:solidFill>
                <a:latin typeface="微软雅黑" panose="020B0503020204020204" pitchFamily="34" charset="-122"/>
                <a:ea typeface="微软雅黑" panose="020B0503020204020204" pitchFamily="34" charset="-122"/>
              </a:rPr>
              <a:t>提分关键·模型突破</a:t>
            </a:r>
            <a:endParaRPr lang="zh-CN" altLang="en-US" sz="2400" b="1" kern="0"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常见传送带模型分析</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1.水平传送带模型</a:t>
            </a:r>
            <a:endParaRPr lang="zh-CN" altLang="en-US" dirty="0"/>
          </a:p>
        </p:txBody>
      </p:sp>
      <p:graphicFrame>
        <p:nvGraphicFramePr>
          <p:cNvPr id="3" name="表格 2"/>
          <p:cNvGraphicFramePr>
            <a:graphicFrameLocks noGrp="1"/>
          </p:cNvGraphicFramePr>
          <p:nvPr/>
        </p:nvGraphicFramePr>
        <p:xfrm>
          <a:off x="468000" y="2412157"/>
          <a:ext cx="11268000" cy="3340975"/>
        </p:xfrm>
        <a:graphic>
          <a:graphicData uri="http://schemas.openxmlformats.org/drawingml/2006/table">
            <a:tbl>
              <a:tblPr/>
              <a:tblGrid>
                <a:gridCol w="2817000"/>
                <a:gridCol w="1502950"/>
                <a:gridCol w="4131050"/>
                <a:gridCol w="2817000"/>
              </a:tblGrid>
              <a:tr h="0">
                <a:tc rowSpan="2" grid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常见情境</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rowSpan="2" hMerge="1">
                  <a:tcPr marL="45720" marR="45720"/>
                </a:tc>
                <a:tc grid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物块的运动情况(加速度大小a=μg)</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r>
              <a:tr h="0">
                <a:tc vMerge="1" gridSpan="2">
                  <a:tcPr marL="45720" marR="45720"/>
                </a:tc>
                <a:tc vMerge="1" h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传送带足够长</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传送带不够长</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88781">
                <a:tc rowSpan="3">
                  <a:txBody>
                    <a:bodyPr/>
                    <a:lstStyle/>
                    <a:p>
                      <a:pPr eaLnBrk="0" latinLnBrk="1" hangingPunct="0">
                        <a:lnSpc>
                          <a:spcPct val="150000"/>
                        </a:lnSpc>
                        <a:spcBef>
                          <a:spcPts val="0"/>
                        </a:spcBef>
                      </a:pPr>
                      <a:r>
                        <a:rPr lang="zh-CN" altLang="en-US" sz="4840" kern="0" spc="16207" dirty="0" smtClean="0">
                          <a:solidFill>
                            <a:srgbClr val="000000"/>
                          </a:solidFill>
                          <a:latin typeface="Times New Roman" panose="02020603050405020304" pitchFamily="65" charset="-122"/>
                          <a:ea typeface="华文细黑" panose="02010600040101010101" pitchFamily="65" charset="-122"/>
                        </a:rPr>
                        <a:t> </a:t>
                      </a:r>
                      <a:endParaRPr lang="zh-CN" altLang="en-US" sz="4840" kern="0" spc="16207"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=v</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grid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一直匀速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r>
              <a:tr h="157482">
                <a:tc v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&lt;v</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34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l&gt;</a:t>
                      </a:r>
                      <a:r>
                        <a:rPr lang="zh-CN" altLang="en-US" sz="2885" kern="0" spc="2738"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,先匀加速后</a:t>
                      </a:r>
                      <a:r>
                        <a:rPr lang="zh-CN" altLang="en-US" sz="2010" kern="0" dirty="0" smtClean="0">
                          <a:solidFill>
                            <a:srgbClr val="000000"/>
                          </a:solidFill>
                          <a:latin typeface="Times New Roman" panose="02020603050405020304" pitchFamily="65" charset="-122"/>
                          <a:ea typeface="华文细黑" panose="02010600040101010101" pitchFamily="65" charset="-122"/>
                        </a:rPr>
                        <a:t>匀速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l</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885" kern="0" spc="2738"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,一直匀加速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935531">
                <a:tc v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&gt;v</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34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l&gt;</a:t>
                      </a:r>
                      <a:r>
                        <a:rPr lang="zh-CN" altLang="en-US" sz="2885" kern="0" spc="2738"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,先匀减速后</a:t>
                      </a:r>
                      <a:r>
                        <a:rPr lang="zh-CN" altLang="en-US" sz="2010" kern="0" dirty="0" smtClean="0">
                          <a:solidFill>
                            <a:srgbClr val="000000"/>
                          </a:solidFill>
                          <a:latin typeface="Times New Roman" panose="02020603050405020304" pitchFamily="65" charset="-122"/>
                          <a:ea typeface="华文细黑" panose="02010600040101010101" pitchFamily="65" charset="-122"/>
                        </a:rPr>
                        <a:t>匀速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l</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885" kern="0" spc="2738"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,一直匀减速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4" name="图片 3" descr="textimage58.jpeg"/>
          <p:cNvPicPr>
            <a:picLocks noChangeAspect="1"/>
          </p:cNvPicPr>
          <p:nvPr/>
        </p:nvPicPr>
        <p:blipFill>
          <a:blip r:embed="rId1" cstate="print"/>
          <a:stretch>
            <a:fillRect/>
          </a:stretch>
        </p:blipFill>
        <p:spPr>
          <a:xfrm>
            <a:off x="540000" y="3800890"/>
            <a:ext cx="2673000" cy="1411851"/>
          </a:xfrm>
          <a:prstGeom prst="rect">
            <a:avLst/>
          </a:prstGeom>
        </p:spPr>
      </p:pic>
      <p:graphicFrame>
        <p:nvGraphicFramePr>
          <p:cNvPr id="5" name="对象 4"/>
          <p:cNvGraphicFramePr>
            <a:graphicFrameLocks noChangeAspect="1"/>
          </p:cNvGraphicFramePr>
          <p:nvPr/>
        </p:nvGraphicFramePr>
        <p:xfrm>
          <a:off x="5075982" y="3963347"/>
          <a:ext cx="714375" cy="638175"/>
        </p:xfrm>
        <a:graphic>
          <a:graphicData uri="http://schemas.openxmlformats.org/presentationml/2006/ole">
            <mc:AlternateContent xmlns:mc="http://schemas.openxmlformats.org/markup-compatibility/2006">
              <mc:Choice xmlns:v="urn:schemas-microsoft-com:vml" Requires="v">
                <p:oleObj spid="_x0000_s27649" name="Equation" r:id="rId2" imgW="18897600" imgH="16764000" progId="Equation.DSMT4">
                  <p:embed/>
                </p:oleObj>
              </mc:Choice>
              <mc:Fallback>
                <p:oleObj name="Equation" r:id="rId2" imgW="18897600" imgH="16764000" progId="Equation.DSMT4">
                  <p:embed/>
                  <p:pic>
                    <p:nvPicPr>
                      <p:cNvPr id="0" name="图片 27648"/>
                      <p:cNvPicPr>
                        <a:picLocks noChangeAspect="1"/>
                      </p:cNvPicPr>
                      <p:nvPr/>
                    </p:nvPicPr>
                    <p:blipFill>
                      <a:blip r:embed="rId3"/>
                      <a:stretch>
                        <a:fillRect/>
                      </a:stretch>
                    </p:blipFill>
                    <p:spPr>
                      <a:xfrm>
                        <a:off x="5075982" y="3963347"/>
                        <a:ext cx="714375" cy="63817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9317613" y="3963347"/>
          <a:ext cx="714375" cy="638175"/>
        </p:xfrm>
        <a:graphic>
          <a:graphicData uri="http://schemas.openxmlformats.org/presentationml/2006/ole">
            <mc:AlternateContent xmlns:mc="http://schemas.openxmlformats.org/markup-compatibility/2006">
              <mc:Choice xmlns:v="urn:schemas-microsoft-com:vml" Requires="v">
                <p:oleObj spid="_x0000_s27650" name="Equation" r:id="rId4" imgW="18897600" imgH="16764000" progId="Equation.DSMT4">
                  <p:embed/>
                </p:oleObj>
              </mc:Choice>
              <mc:Fallback>
                <p:oleObj name="Equation" r:id="rId4" imgW="18897600" imgH="16764000" progId="Equation.DSMT4">
                  <p:embed/>
                  <p:pic>
                    <p:nvPicPr>
                      <p:cNvPr id="0" name="图片 27649"/>
                      <p:cNvPicPr>
                        <a:picLocks noChangeAspect="1"/>
                      </p:cNvPicPr>
                      <p:nvPr/>
                    </p:nvPicPr>
                    <p:blipFill>
                      <a:blip r:embed="rId5"/>
                      <a:stretch>
                        <a:fillRect/>
                      </a:stretch>
                    </p:blipFill>
                    <p:spPr>
                      <a:xfrm>
                        <a:off x="9317613" y="3963347"/>
                        <a:ext cx="714375" cy="63817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5075982" y="4716442"/>
          <a:ext cx="714375" cy="638174"/>
        </p:xfrm>
        <a:graphic>
          <a:graphicData uri="http://schemas.openxmlformats.org/presentationml/2006/ole">
            <mc:AlternateContent xmlns:mc="http://schemas.openxmlformats.org/markup-compatibility/2006">
              <mc:Choice xmlns:v="urn:schemas-microsoft-com:vml" Requires="v">
                <p:oleObj spid="_x0000_s27651" name="Equation" r:id="rId6" imgW="18897600" imgH="16764000" progId="Equation.DSMT4">
                  <p:embed/>
                </p:oleObj>
              </mc:Choice>
              <mc:Fallback>
                <p:oleObj name="Equation" r:id="rId6" imgW="18897600" imgH="16764000" progId="Equation.DSMT4">
                  <p:embed/>
                  <p:pic>
                    <p:nvPicPr>
                      <p:cNvPr id="0" name="图片 27650"/>
                      <p:cNvPicPr>
                        <a:picLocks noChangeAspect="1"/>
                      </p:cNvPicPr>
                      <p:nvPr/>
                    </p:nvPicPr>
                    <p:blipFill>
                      <a:blip r:embed="rId7"/>
                      <a:stretch>
                        <a:fillRect/>
                      </a:stretch>
                    </p:blipFill>
                    <p:spPr>
                      <a:xfrm>
                        <a:off x="5075982" y="4716442"/>
                        <a:ext cx="714375" cy="63817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9317613" y="4716442"/>
          <a:ext cx="714375" cy="638174"/>
        </p:xfrm>
        <a:graphic>
          <a:graphicData uri="http://schemas.openxmlformats.org/presentationml/2006/ole">
            <mc:AlternateContent xmlns:mc="http://schemas.openxmlformats.org/markup-compatibility/2006">
              <mc:Choice xmlns:v="urn:schemas-microsoft-com:vml" Requires="v">
                <p:oleObj spid="_x0000_s27652" name="Equation" r:id="rId8" imgW="18897600" imgH="16764000" progId="Equation.DSMT4">
                  <p:embed/>
                </p:oleObj>
              </mc:Choice>
              <mc:Fallback>
                <p:oleObj name="Equation" r:id="rId8" imgW="18897600" imgH="16764000" progId="Equation.DSMT4">
                  <p:embed/>
                  <p:pic>
                    <p:nvPicPr>
                      <p:cNvPr id="0" name="图片 27651"/>
                      <p:cNvPicPr>
                        <a:picLocks noChangeAspect="1"/>
                      </p:cNvPicPr>
                      <p:nvPr/>
                    </p:nvPicPr>
                    <p:blipFill>
                      <a:blip r:embed="rId9"/>
                      <a:stretch>
                        <a:fillRect/>
                      </a:stretch>
                    </p:blipFill>
                    <p:spPr>
                      <a:xfrm>
                        <a:off x="9317613" y="4716442"/>
                        <a:ext cx="714375" cy="63817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2960507"/>
        </p:xfrm>
        <a:graphic>
          <a:graphicData uri="http://schemas.openxmlformats.org/drawingml/2006/table">
            <a:tbl>
              <a:tblPr/>
              <a:tblGrid>
                <a:gridCol w="2817000"/>
                <a:gridCol w="2817000"/>
                <a:gridCol w="2817000"/>
                <a:gridCol w="2817000"/>
              </a:tblGrid>
              <a:tr h="1631348">
                <a:tc rowSpan="2">
                  <a:txBody>
                    <a:bodyPr/>
                    <a:lstStyle/>
                    <a:p>
                      <a:pPr eaLnBrk="0" latinLnBrk="1" hangingPunct="0">
                        <a:lnSpc>
                          <a:spcPct val="150000"/>
                        </a:lnSpc>
                        <a:spcBef>
                          <a:spcPts val="0"/>
                        </a:spcBef>
                      </a:pPr>
                      <a:r>
                        <a:rPr lang="zh-CN" altLang="en-US" sz="3595" kern="0" spc="17449" dirty="0" smtClean="0">
                          <a:solidFill>
                            <a:srgbClr val="000000"/>
                          </a:solidFill>
                          <a:latin typeface="Times New Roman" panose="02020603050405020304" pitchFamily="65" charset="-122"/>
                          <a:ea typeface="华文细黑" panose="02010600040101010101" pitchFamily="65" charset="-122"/>
                        </a:rPr>
                        <a:t> </a:t>
                      </a:r>
                      <a:endParaRPr lang="zh-CN" altLang="en-US" sz="3595" kern="0" spc="17449"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&gt;v</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61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l&gt;</a:t>
                      </a:r>
                      <a:r>
                        <a:rPr lang="zh-CN" altLang="en-US" sz="2705" kern="0" spc="895"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,先匀减速后反向</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61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匀加速再匀速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row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l</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705" kern="0" spc="895"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,一直匀减速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329159">
                <a:tc v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v</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61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l&gt;</a:t>
                      </a:r>
                      <a:r>
                        <a:rPr lang="zh-CN" altLang="en-US" sz="2705" kern="0" spc="895"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,先匀减速后反向</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61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匀加速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vMerge="1">
                  <a:tcPr marL="45720" marR="45720"/>
                </a:tc>
              </a:tr>
            </a:tbl>
          </a:graphicData>
        </a:graphic>
      </p:graphicFrame>
      <p:pic>
        <p:nvPicPr>
          <p:cNvPr id="3" name="图片 3" descr="textimage59.jpeg"/>
          <p:cNvPicPr>
            <a:picLocks noChangeAspect="1"/>
          </p:cNvPicPr>
          <p:nvPr/>
        </p:nvPicPr>
        <p:blipFill>
          <a:blip r:embed="rId1" cstate="print"/>
          <a:stretch>
            <a:fillRect/>
          </a:stretch>
        </p:blipFill>
        <p:spPr>
          <a:xfrm>
            <a:off x="540000" y="1431454"/>
            <a:ext cx="2673000" cy="1427715"/>
          </a:xfrm>
          <a:prstGeom prst="rect">
            <a:avLst/>
          </a:prstGeom>
        </p:spPr>
      </p:pic>
      <p:graphicFrame>
        <p:nvGraphicFramePr>
          <p:cNvPr id="5" name="对象 4"/>
          <p:cNvGraphicFramePr>
            <a:graphicFrameLocks noChangeAspect="1"/>
          </p:cNvGraphicFramePr>
          <p:nvPr/>
        </p:nvGraphicFramePr>
        <p:xfrm>
          <a:off x="6389163" y="1426664"/>
          <a:ext cx="457199" cy="638174"/>
        </p:xfrm>
        <a:graphic>
          <a:graphicData uri="http://schemas.openxmlformats.org/presentationml/2006/ole">
            <mc:AlternateContent xmlns:mc="http://schemas.openxmlformats.org/markup-compatibility/2006">
              <mc:Choice xmlns:v="urn:schemas-microsoft-com:vml" Requires="v">
                <p:oleObj spid="_x0000_s28673" name="Equation" r:id="rId2" imgW="12192000" imgH="16764000" progId="Equation.DSMT4">
                  <p:embed/>
                </p:oleObj>
              </mc:Choice>
              <mc:Fallback>
                <p:oleObj name="Equation" r:id="rId2" imgW="12192000" imgH="16764000" progId="Equation.DSMT4">
                  <p:embed/>
                  <p:pic>
                    <p:nvPicPr>
                      <p:cNvPr id="0" name="图片 28672"/>
                      <p:cNvPicPr>
                        <a:picLocks noChangeAspect="1"/>
                      </p:cNvPicPr>
                      <p:nvPr/>
                    </p:nvPicPr>
                    <p:blipFill>
                      <a:blip r:embed="rId3"/>
                      <a:stretch>
                        <a:fillRect/>
                      </a:stretch>
                    </p:blipFill>
                    <p:spPr>
                      <a:xfrm>
                        <a:off x="6389163" y="1426664"/>
                        <a:ext cx="457199" cy="63817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9317613" y="1426664"/>
          <a:ext cx="457199" cy="638174"/>
        </p:xfrm>
        <a:graphic>
          <a:graphicData uri="http://schemas.openxmlformats.org/presentationml/2006/ole">
            <mc:AlternateContent xmlns:mc="http://schemas.openxmlformats.org/markup-compatibility/2006">
              <mc:Choice xmlns:v="urn:schemas-microsoft-com:vml" Requires="v">
                <p:oleObj spid="_x0000_s28674" name="Equation" r:id="rId4" imgW="12192000" imgH="16764000" progId="Equation.DSMT4">
                  <p:embed/>
                </p:oleObj>
              </mc:Choice>
              <mc:Fallback>
                <p:oleObj name="Equation" r:id="rId4" imgW="12192000" imgH="16764000" progId="Equation.DSMT4">
                  <p:embed/>
                  <p:pic>
                    <p:nvPicPr>
                      <p:cNvPr id="0" name="图片 28673"/>
                      <p:cNvPicPr>
                        <a:picLocks noChangeAspect="1"/>
                      </p:cNvPicPr>
                      <p:nvPr/>
                    </p:nvPicPr>
                    <p:blipFill>
                      <a:blip r:embed="rId5"/>
                      <a:stretch>
                        <a:fillRect/>
                      </a:stretch>
                    </p:blipFill>
                    <p:spPr>
                      <a:xfrm>
                        <a:off x="9317613" y="1426664"/>
                        <a:ext cx="457199" cy="63817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6389163" y="3058013"/>
          <a:ext cx="457199" cy="638174"/>
        </p:xfrm>
        <a:graphic>
          <a:graphicData uri="http://schemas.openxmlformats.org/presentationml/2006/ole">
            <mc:AlternateContent xmlns:mc="http://schemas.openxmlformats.org/markup-compatibility/2006">
              <mc:Choice xmlns:v="urn:schemas-microsoft-com:vml" Requires="v">
                <p:oleObj spid="_x0000_s28675" name="Equation" r:id="rId6" imgW="12192000" imgH="16764000" progId="Equation.DSMT4">
                  <p:embed/>
                </p:oleObj>
              </mc:Choice>
              <mc:Fallback>
                <p:oleObj name="Equation" r:id="rId6" imgW="12192000" imgH="16764000" progId="Equation.DSMT4">
                  <p:embed/>
                  <p:pic>
                    <p:nvPicPr>
                      <p:cNvPr id="0" name="图片 28674"/>
                      <p:cNvPicPr>
                        <a:picLocks noChangeAspect="1"/>
                      </p:cNvPicPr>
                      <p:nvPr/>
                    </p:nvPicPr>
                    <p:blipFill>
                      <a:blip r:embed="rId7"/>
                      <a:stretch>
                        <a:fillRect/>
                      </a:stretch>
                    </p:blipFill>
                    <p:spPr>
                      <a:xfrm>
                        <a:off x="6389163" y="3058013"/>
                        <a:ext cx="457199" cy="63817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2.倾斜传送带模型</a:t>
            </a:r>
            <a:endParaRPr lang="zh-CN" altLang="en-US"/>
          </a:p>
        </p:txBody>
      </p:sp>
      <p:graphicFrame>
        <p:nvGraphicFramePr>
          <p:cNvPr id="3" name="表格 2"/>
          <p:cNvGraphicFramePr>
            <a:graphicFrameLocks noGrp="1"/>
          </p:cNvGraphicFramePr>
          <p:nvPr/>
        </p:nvGraphicFramePr>
        <p:xfrm>
          <a:off x="468000" y="827981"/>
          <a:ext cx="11268000" cy="1218382"/>
        </p:xfrm>
        <a:graphic>
          <a:graphicData uri="http://schemas.openxmlformats.org/drawingml/2006/table">
            <a:tbl>
              <a:tblPr/>
              <a:tblGrid>
                <a:gridCol w="5634000"/>
                <a:gridCol w="2817000"/>
                <a:gridCol w="2817000"/>
              </a:tblGrid>
              <a:tr h="609191">
                <a:tc row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常见情境</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grid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物块的运动情况</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r>
              <a:tr h="609191">
                <a:tc v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传送带足够长</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传送带不够长</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graphicFrame>
        <p:nvGraphicFramePr>
          <p:cNvPr id="4" name="表格 3"/>
          <p:cNvGraphicFramePr>
            <a:graphicFrameLocks noGrp="1"/>
          </p:cNvGraphicFramePr>
          <p:nvPr/>
        </p:nvGraphicFramePr>
        <p:xfrm>
          <a:off x="468000" y="2048991"/>
          <a:ext cx="11268000" cy="4429551"/>
        </p:xfrm>
        <a:graphic>
          <a:graphicData uri="http://schemas.openxmlformats.org/drawingml/2006/table">
            <a:tbl>
              <a:tblPr/>
              <a:tblGrid>
                <a:gridCol w="2817000"/>
                <a:gridCol w="2817000"/>
                <a:gridCol w="2817000"/>
                <a:gridCol w="2817000"/>
              </a:tblGrid>
              <a:tr h="648101">
                <a:tc rowSpan="5">
                  <a:txBody>
                    <a:bodyPr/>
                    <a:lstStyle/>
                    <a:p>
                      <a:pPr eaLnBrk="0" latinLnBrk="1" hangingPunct="0">
                        <a:lnSpc>
                          <a:spcPct val="150000"/>
                        </a:lnSpc>
                        <a:spcBef>
                          <a:spcPts val="0"/>
                        </a:spcBef>
                      </a:pPr>
                      <a:r>
                        <a:rPr lang="zh-CN" altLang="en-US" sz="6735" kern="0" spc="14312" dirty="0" smtClean="0">
                          <a:solidFill>
                            <a:srgbClr val="000000"/>
                          </a:solidFill>
                          <a:latin typeface="Times New Roman" panose="02020603050405020304" pitchFamily="65" charset="-122"/>
                          <a:ea typeface="华文细黑" panose="02010600040101010101" pitchFamily="65" charset="-122"/>
                        </a:rPr>
                        <a:t> </a:t>
                      </a:r>
                      <a:endParaRPr lang="zh-CN" altLang="en-US" sz="6735" kern="0" spc="14312"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向上传送</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(μ&gt;</a:t>
                      </a:r>
                      <a:r>
                        <a:rPr lang="zh-CN" altLang="en-US" sz="2010" i="1" kern="0" dirty="0" smtClean="0">
                          <a:solidFill>
                            <a:srgbClr val="000000"/>
                          </a:solidFill>
                          <a:latin typeface="Times New Roman" panose="02020603050405020304" pitchFamily="65" charset="-122"/>
                          <a:ea typeface="华文细黑" panose="02010600040101010101" pitchFamily="65" charset="-122"/>
                        </a:rPr>
                        <a:t>tan</a:t>
                      </a:r>
                      <a:r>
                        <a:rPr lang="zh-CN" altLang="en-US" sz="2010" kern="0" dirty="0" smtClean="0">
                          <a:solidFill>
                            <a:srgbClr val="000000"/>
                          </a:solidFill>
                          <a:latin typeface="Times New Roman" panose="02020603050405020304" pitchFamily="65" charset="-122"/>
                          <a:ea typeface="华文细黑" panose="02010600040101010101" pitchFamily="65" charset="-122"/>
                        </a:rPr>
                        <a:t> θ)</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row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&lt;v</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grid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a=(μ </a:t>
                      </a:r>
                      <a:r>
                        <a:rPr lang="zh-CN" altLang="en-US" sz="2010" i="1" kern="0" dirty="0" smtClean="0">
                          <a:solidFill>
                            <a:srgbClr val="000000"/>
                          </a:solidFill>
                          <a:latin typeface="Times New Roman" panose="02020603050405020304" pitchFamily="65" charset="-122"/>
                          <a:ea typeface="华文细黑" panose="02010600040101010101" pitchFamily="65" charset="-122"/>
                        </a:rPr>
                        <a:t>cos</a:t>
                      </a:r>
                      <a:r>
                        <a:rPr lang="zh-CN" altLang="en-US" sz="2010" kern="0" dirty="0" smtClean="0">
                          <a:solidFill>
                            <a:srgbClr val="000000"/>
                          </a:solidFill>
                          <a:latin typeface="Times New Roman" panose="02020603050405020304" pitchFamily="65" charset="-122"/>
                          <a:ea typeface="华文细黑" panose="02010600040101010101" pitchFamily="65" charset="-122"/>
                        </a:rPr>
                        <a:t> θ-</a:t>
                      </a:r>
                      <a:r>
                        <a:rPr lang="zh-CN" altLang="en-US" sz="2010" i="1" kern="0" dirty="0" smtClean="0">
                          <a:solidFill>
                            <a:srgbClr val="000000"/>
                          </a:solidFill>
                          <a:latin typeface="Times New Roman" panose="02020603050405020304" pitchFamily="65" charset="-122"/>
                          <a:ea typeface="华文细黑" panose="02010600040101010101" pitchFamily="65" charset="-122"/>
                        </a:rPr>
                        <a:t>sin</a:t>
                      </a:r>
                      <a:r>
                        <a:rPr lang="zh-CN" altLang="en-US" sz="2010" kern="0" dirty="0" smtClean="0">
                          <a:solidFill>
                            <a:srgbClr val="000000"/>
                          </a:solidFill>
                          <a:latin typeface="Times New Roman" panose="02020603050405020304" pitchFamily="65" charset="-122"/>
                          <a:ea typeface="华文细黑" panose="02010600040101010101" pitchFamily="65" charset="-122"/>
                        </a:rPr>
                        <a:t> θ)g</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r>
              <a:tr h="1281534">
                <a:tc vMerge="1">
                  <a:tcPr marL="45720" marR="45720"/>
                </a:tc>
                <a:tc vMerge="1">
                  <a:tcPr marL="45720" marR="45720"/>
                </a:tc>
                <a:tc>
                  <a:txBody>
                    <a:bodyPr/>
                    <a:lstStyle/>
                    <a:p>
                      <a:pPr eaLnBrk="0" latinLnBrk="1" hangingPunct="0">
                        <a:lnSpc>
                          <a:spcPct val="150000"/>
                        </a:lnSpc>
                        <a:spcBef>
                          <a:spcPts val="28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l&gt;</a:t>
                      </a:r>
                      <a:r>
                        <a:rPr lang="zh-CN" altLang="en-US" sz="2720" kern="0" spc="2902"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,物块先匀加速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28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后匀速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28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l</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720" kern="0" spc="2902"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,物块一直匀加</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28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609192">
                <a:tc v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=v</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grid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一直匀速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r>
              <a:tr h="609191">
                <a:tc vMerge="1">
                  <a:tcPr marL="45720" marR="45720"/>
                </a:tc>
                <a:tc row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&gt;v</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grid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a=(μ </a:t>
                      </a:r>
                      <a:r>
                        <a:rPr lang="zh-CN" altLang="en-US" sz="2010" i="1" kern="0" dirty="0" smtClean="0">
                          <a:solidFill>
                            <a:srgbClr val="000000"/>
                          </a:solidFill>
                          <a:latin typeface="Times New Roman" panose="02020603050405020304" pitchFamily="65" charset="-122"/>
                          <a:ea typeface="华文细黑" panose="02010600040101010101" pitchFamily="65" charset="-122"/>
                        </a:rPr>
                        <a:t>cos</a:t>
                      </a:r>
                      <a:r>
                        <a:rPr lang="zh-CN" altLang="en-US" sz="2010" kern="0" dirty="0" smtClean="0">
                          <a:solidFill>
                            <a:srgbClr val="000000"/>
                          </a:solidFill>
                          <a:latin typeface="Times New Roman" panose="02020603050405020304" pitchFamily="65" charset="-122"/>
                          <a:ea typeface="华文细黑" panose="02010600040101010101" pitchFamily="65" charset="-122"/>
                        </a:rPr>
                        <a:t> θ+ </a:t>
                      </a:r>
                      <a:r>
                        <a:rPr lang="zh-CN" altLang="en-US" sz="2010" i="1" kern="0" dirty="0" smtClean="0">
                          <a:solidFill>
                            <a:srgbClr val="000000"/>
                          </a:solidFill>
                          <a:latin typeface="Times New Roman" panose="02020603050405020304" pitchFamily="65" charset="-122"/>
                          <a:ea typeface="华文细黑" panose="02010600040101010101" pitchFamily="65" charset="-122"/>
                        </a:rPr>
                        <a:t>sin</a:t>
                      </a:r>
                      <a:r>
                        <a:rPr lang="zh-CN" altLang="en-US" sz="2010" kern="0" dirty="0" smtClean="0">
                          <a:solidFill>
                            <a:srgbClr val="000000"/>
                          </a:solidFill>
                          <a:latin typeface="Times New Roman" panose="02020603050405020304" pitchFamily="65" charset="-122"/>
                          <a:ea typeface="华文细黑" panose="02010600040101010101" pitchFamily="65" charset="-122"/>
                        </a:rPr>
                        <a:t> θ)g</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r>
              <a:tr h="1281533">
                <a:tc vMerge="1">
                  <a:tcPr marL="45720" marR="45720"/>
                </a:tc>
                <a:tc vMerge="1">
                  <a:tcPr marL="45720" marR="45720"/>
                </a:tc>
                <a:tc>
                  <a:txBody>
                    <a:bodyPr/>
                    <a:lstStyle/>
                    <a:p>
                      <a:pPr eaLnBrk="0" latinLnBrk="1" hangingPunct="0">
                        <a:lnSpc>
                          <a:spcPct val="150000"/>
                        </a:lnSpc>
                        <a:spcBef>
                          <a:spcPts val="28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l&gt;</a:t>
                      </a:r>
                      <a:r>
                        <a:rPr lang="zh-CN" altLang="en-US" sz="2720" kern="0" spc="2902"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,物块先匀减速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28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后匀速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28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l</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720" kern="0" spc="2902"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,物块一直匀减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28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5" name="图片 4" descr="textimage60.jpeg"/>
          <p:cNvPicPr>
            <a:picLocks noChangeAspect="1"/>
          </p:cNvPicPr>
          <p:nvPr/>
        </p:nvPicPr>
        <p:blipFill>
          <a:blip r:embed="rId1" cstate="print"/>
          <a:stretch>
            <a:fillRect/>
          </a:stretch>
        </p:blipFill>
        <p:spPr>
          <a:xfrm>
            <a:off x="554355" y="2267585"/>
            <a:ext cx="2070100" cy="1363980"/>
          </a:xfrm>
          <a:prstGeom prst="rect">
            <a:avLst/>
          </a:prstGeom>
        </p:spPr>
      </p:pic>
      <p:graphicFrame>
        <p:nvGraphicFramePr>
          <p:cNvPr id="6" name="对象 5"/>
          <p:cNvGraphicFramePr>
            <a:graphicFrameLocks noChangeAspect="1"/>
          </p:cNvGraphicFramePr>
          <p:nvPr/>
        </p:nvGraphicFramePr>
        <p:xfrm>
          <a:off x="6389163" y="2841108"/>
          <a:ext cx="714375" cy="590549"/>
        </p:xfrm>
        <a:graphic>
          <a:graphicData uri="http://schemas.openxmlformats.org/presentationml/2006/ole">
            <mc:AlternateContent xmlns:mc="http://schemas.openxmlformats.org/markup-compatibility/2006">
              <mc:Choice xmlns:v="urn:schemas-microsoft-com:vml" Requires="v">
                <p:oleObj spid="_x0000_s29697" name="Equation" r:id="rId2" imgW="18897600" imgH="15544800" progId="Equation.DSMT4">
                  <p:embed/>
                </p:oleObj>
              </mc:Choice>
              <mc:Fallback>
                <p:oleObj name="Equation" r:id="rId2" imgW="18897600" imgH="15544800" progId="Equation.DSMT4">
                  <p:embed/>
                  <p:pic>
                    <p:nvPicPr>
                      <p:cNvPr id="0" name="图片 29696"/>
                      <p:cNvPicPr>
                        <a:picLocks noChangeAspect="1"/>
                      </p:cNvPicPr>
                      <p:nvPr/>
                    </p:nvPicPr>
                    <p:blipFill>
                      <a:blip r:embed="rId3"/>
                      <a:stretch>
                        <a:fillRect/>
                      </a:stretch>
                    </p:blipFill>
                    <p:spPr>
                      <a:xfrm>
                        <a:off x="6389163" y="2841108"/>
                        <a:ext cx="714375" cy="590549"/>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9317613" y="2841108"/>
          <a:ext cx="714375" cy="590549"/>
        </p:xfrm>
        <a:graphic>
          <a:graphicData uri="http://schemas.openxmlformats.org/presentationml/2006/ole">
            <mc:AlternateContent xmlns:mc="http://schemas.openxmlformats.org/markup-compatibility/2006">
              <mc:Choice xmlns:v="urn:schemas-microsoft-com:vml" Requires="v">
                <p:oleObj spid="_x0000_s29698" name="Equation" r:id="rId4" imgW="18897600" imgH="15544800" progId="Equation.DSMT4">
                  <p:embed/>
                </p:oleObj>
              </mc:Choice>
              <mc:Fallback>
                <p:oleObj name="Equation" r:id="rId4" imgW="18897600" imgH="15544800" progId="Equation.DSMT4">
                  <p:embed/>
                  <p:pic>
                    <p:nvPicPr>
                      <p:cNvPr id="0" name="图片 29697"/>
                      <p:cNvPicPr>
                        <a:picLocks noChangeAspect="1"/>
                      </p:cNvPicPr>
                      <p:nvPr/>
                    </p:nvPicPr>
                    <p:blipFill>
                      <a:blip r:embed="rId5"/>
                      <a:stretch>
                        <a:fillRect/>
                      </a:stretch>
                    </p:blipFill>
                    <p:spPr>
                      <a:xfrm>
                        <a:off x="9317613" y="2841108"/>
                        <a:ext cx="714375" cy="59054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6389163" y="5341026"/>
          <a:ext cx="714375" cy="590550"/>
        </p:xfrm>
        <a:graphic>
          <a:graphicData uri="http://schemas.openxmlformats.org/presentationml/2006/ole">
            <mc:AlternateContent xmlns:mc="http://schemas.openxmlformats.org/markup-compatibility/2006">
              <mc:Choice xmlns:v="urn:schemas-microsoft-com:vml" Requires="v">
                <p:oleObj spid="_x0000_s29699" name="Equation" r:id="rId6" imgW="18897600" imgH="15544800" progId="Equation.DSMT4">
                  <p:embed/>
                </p:oleObj>
              </mc:Choice>
              <mc:Fallback>
                <p:oleObj name="Equation" r:id="rId6" imgW="18897600" imgH="15544800" progId="Equation.DSMT4">
                  <p:embed/>
                  <p:pic>
                    <p:nvPicPr>
                      <p:cNvPr id="0" name="图片 29698"/>
                      <p:cNvPicPr>
                        <a:picLocks noChangeAspect="1"/>
                      </p:cNvPicPr>
                      <p:nvPr/>
                    </p:nvPicPr>
                    <p:blipFill>
                      <a:blip r:embed="rId7"/>
                      <a:stretch>
                        <a:fillRect/>
                      </a:stretch>
                    </p:blipFill>
                    <p:spPr>
                      <a:xfrm>
                        <a:off x="6389163" y="5341026"/>
                        <a:ext cx="714375" cy="59055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9317613" y="5341026"/>
          <a:ext cx="714375" cy="590550"/>
        </p:xfrm>
        <a:graphic>
          <a:graphicData uri="http://schemas.openxmlformats.org/presentationml/2006/ole">
            <mc:AlternateContent xmlns:mc="http://schemas.openxmlformats.org/markup-compatibility/2006">
              <mc:Choice xmlns:v="urn:schemas-microsoft-com:vml" Requires="v">
                <p:oleObj spid="_x0000_s29700" name="Equation" r:id="rId8" imgW="18897600" imgH="15544800" progId="Equation.DSMT4">
                  <p:embed/>
                </p:oleObj>
              </mc:Choice>
              <mc:Fallback>
                <p:oleObj name="Equation" r:id="rId8" imgW="18897600" imgH="15544800" progId="Equation.DSMT4">
                  <p:embed/>
                  <p:pic>
                    <p:nvPicPr>
                      <p:cNvPr id="0" name="图片 29699"/>
                      <p:cNvPicPr>
                        <a:picLocks noChangeAspect="1"/>
                      </p:cNvPicPr>
                      <p:nvPr/>
                    </p:nvPicPr>
                    <p:blipFill>
                      <a:blip r:embed="rId9"/>
                      <a:stretch>
                        <a:fillRect/>
                      </a:stretch>
                    </p:blipFill>
                    <p:spPr>
                      <a:xfrm>
                        <a:off x="9317613" y="5341026"/>
                        <a:ext cx="714375" cy="59055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323925"/>
          <a:ext cx="11268000" cy="5873694"/>
        </p:xfrm>
        <a:graphic>
          <a:graphicData uri="http://schemas.openxmlformats.org/drawingml/2006/table">
            <a:tbl>
              <a:tblPr/>
              <a:tblGrid>
                <a:gridCol w="2817000"/>
                <a:gridCol w="2817000"/>
                <a:gridCol w="2817000"/>
                <a:gridCol w="2817000"/>
              </a:tblGrid>
              <a:tr h="720109">
                <a:tc rowSpan="4">
                  <a:txBody>
                    <a:bodyPr/>
                    <a:lstStyle/>
                    <a:p>
                      <a:pPr eaLnBrk="0" latinLnBrk="1" hangingPunct="0">
                        <a:lnSpc>
                          <a:spcPct val="150000"/>
                        </a:lnSpc>
                        <a:spcBef>
                          <a:spcPts val="0"/>
                        </a:spcBef>
                      </a:pPr>
                      <a:r>
                        <a:rPr lang="zh-CN" altLang="en-US" sz="6735" kern="0" spc="14312" dirty="0" smtClean="0">
                          <a:solidFill>
                            <a:srgbClr val="000000"/>
                          </a:solidFill>
                          <a:latin typeface="Times New Roman" panose="02020603050405020304" pitchFamily="65" charset="-122"/>
                          <a:ea typeface="华文细黑" panose="02010600040101010101" pitchFamily="65" charset="-122"/>
                        </a:rPr>
                        <a:t> </a:t>
                      </a:r>
                      <a:endParaRPr lang="zh-CN" altLang="en-US" sz="6735" kern="0" spc="14312"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向上传送</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(μ&lt;</a:t>
                      </a:r>
                      <a:r>
                        <a:rPr lang="zh-CN" altLang="en-US" sz="2010" i="1" kern="0" dirty="0" smtClean="0">
                          <a:solidFill>
                            <a:srgbClr val="000000"/>
                          </a:solidFill>
                          <a:latin typeface="Times New Roman" panose="02020603050405020304" pitchFamily="65" charset="-122"/>
                          <a:ea typeface="华文细黑" panose="02010600040101010101" pitchFamily="65" charset="-122"/>
                        </a:rPr>
                        <a:t>tan</a:t>
                      </a:r>
                      <a:r>
                        <a:rPr lang="zh-CN" altLang="en-US" sz="2010" kern="0" dirty="0" smtClean="0">
                          <a:solidFill>
                            <a:srgbClr val="000000"/>
                          </a:solidFill>
                          <a:latin typeface="Times New Roman" panose="02020603050405020304" pitchFamily="65" charset="-122"/>
                          <a:ea typeface="华文细黑" panose="02010600040101010101" pitchFamily="65" charset="-122"/>
                        </a:rPr>
                        <a:t> θ)</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row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0&lt;v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&lt;v</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grid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a=(</a:t>
                      </a:r>
                      <a:r>
                        <a:rPr lang="zh-CN" altLang="en-US" sz="2010" i="1" kern="0" dirty="0" smtClean="0">
                          <a:solidFill>
                            <a:srgbClr val="000000"/>
                          </a:solidFill>
                          <a:latin typeface="Times New Roman" panose="02020603050405020304" pitchFamily="65" charset="-122"/>
                          <a:ea typeface="华文细黑" panose="02010600040101010101" pitchFamily="65" charset="-122"/>
                        </a:rPr>
                        <a:t>sin</a:t>
                      </a:r>
                      <a:r>
                        <a:rPr lang="zh-CN" altLang="en-US" sz="2010" kern="0" dirty="0" smtClean="0">
                          <a:solidFill>
                            <a:srgbClr val="000000"/>
                          </a:solidFill>
                          <a:latin typeface="Times New Roman" panose="02020603050405020304" pitchFamily="65" charset="-122"/>
                          <a:ea typeface="华文细黑" panose="02010600040101010101" pitchFamily="65" charset="-122"/>
                        </a:rPr>
                        <a:t> θ-μ </a:t>
                      </a:r>
                      <a:r>
                        <a:rPr lang="zh-CN" altLang="en-US" sz="2010" i="1" kern="0" dirty="0" smtClean="0">
                          <a:solidFill>
                            <a:srgbClr val="000000"/>
                          </a:solidFill>
                          <a:latin typeface="Times New Roman" panose="02020603050405020304" pitchFamily="65" charset="-122"/>
                          <a:ea typeface="华文细黑" panose="02010600040101010101" pitchFamily="65" charset="-122"/>
                        </a:rPr>
                        <a:t>cos</a:t>
                      </a:r>
                      <a:r>
                        <a:rPr lang="zh-CN" altLang="en-US" sz="2010" kern="0" dirty="0" smtClean="0">
                          <a:solidFill>
                            <a:srgbClr val="000000"/>
                          </a:solidFill>
                          <a:latin typeface="Times New Roman" panose="02020603050405020304" pitchFamily="65" charset="-122"/>
                          <a:ea typeface="华文细黑" panose="02010600040101010101" pitchFamily="65" charset="-122"/>
                        </a:rPr>
                        <a:t> θ)g</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r>
              <a:tr h="1281533">
                <a:tc vMerge="1">
                  <a:tcPr marL="45720" marR="45720"/>
                </a:tc>
                <a:tc vMerge="1">
                  <a:tcPr marL="45720" marR="45720"/>
                </a:tc>
                <a:tc>
                  <a:txBody>
                    <a:bodyPr/>
                    <a:lstStyle/>
                    <a:p>
                      <a:pPr eaLnBrk="0" latinLnBrk="1" hangingPunct="0">
                        <a:lnSpc>
                          <a:spcPct val="150000"/>
                        </a:lnSpc>
                        <a:spcBef>
                          <a:spcPts val="28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l&gt;</a:t>
                      </a:r>
                      <a:r>
                        <a:rPr lang="zh-CN" altLang="en-US" sz="2720" kern="0" spc="-397"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,物块先匀减速后反</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28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向匀加速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l</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720" kern="0" spc="-397"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,物块一直匀减速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074384">
                <a:tc vMerge="1">
                  <a:tcPr marL="45720" marR="45720"/>
                </a:tc>
                <a:tc row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&gt;v</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grid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=(μ </a:t>
                      </a:r>
                      <a:r>
                        <a:rPr lang="zh-CN" altLang="en-US" sz="2010" i="1" kern="0" dirty="0" smtClean="0">
                          <a:solidFill>
                            <a:srgbClr val="000000"/>
                          </a:solidFill>
                          <a:latin typeface="Times New Roman" panose="02020603050405020304" pitchFamily="65" charset="-122"/>
                          <a:ea typeface="华文细黑" panose="02010600040101010101" pitchFamily="65" charset="-122"/>
                        </a:rPr>
                        <a:t>cos</a:t>
                      </a:r>
                      <a:r>
                        <a:rPr lang="zh-CN" altLang="en-US" sz="2010" kern="0" dirty="0" smtClean="0">
                          <a:solidFill>
                            <a:srgbClr val="000000"/>
                          </a:solidFill>
                          <a:latin typeface="Times New Roman" panose="02020603050405020304" pitchFamily="65" charset="-122"/>
                          <a:ea typeface="华文细黑" panose="02010600040101010101" pitchFamily="65" charset="-122"/>
                        </a:rPr>
                        <a:t> θ+ </a:t>
                      </a:r>
                      <a:r>
                        <a:rPr lang="zh-CN" altLang="en-US" sz="2010" i="1" kern="0" dirty="0" smtClean="0">
                          <a:solidFill>
                            <a:srgbClr val="000000"/>
                          </a:solidFill>
                          <a:latin typeface="Times New Roman" panose="02020603050405020304" pitchFamily="65" charset="-122"/>
                          <a:ea typeface="华文细黑" panose="02010600040101010101" pitchFamily="65" charset="-122"/>
                        </a:rPr>
                        <a:t>sin</a:t>
                      </a:r>
                      <a:r>
                        <a:rPr lang="zh-CN" altLang="en-US" sz="2010" kern="0" dirty="0" smtClean="0">
                          <a:solidFill>
                            <a:srgbClr val="000000"/>
                          </a:solidFill>
                          <a:latin typeface="Times New Roman" panose="02020603050405020304" pitchFamily="65" charset="-122"/>
                          <a:ea typeface="华文细黑" panose="02010600040101010101" pitchFamily="65" charset="-122"/>
                        </a:rPr>
                        <a:t> θ)g</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i="1" kern="0" dirty="0" smtClean="0">
                          <a:solidFill>
                            <a:srgbClr val="000000"/>
                          </a:solidFill>
                          <a:latin typeface="Times New Roman" panose="02020603050405020304" pitchFamily="65" charset="-122"/>
                          <a:ea typeface="华文细黑" panose="02010600040101010101" pitchFamily="65" charset="-122"/>
                        </a:rPr>
                        <a:t>sin</a:t>
                      </a:r>
                      <a:r>
                        <a:rPr lang="zh-CN" altLang="en-US" sz="2010" kern="0" dirty="0" smtClean="0">
                          <a:solidFill>
                            <a:srgbClr val="000000"/>
                          </a:solidFill>
                          <a:latin typeface="Times New Roman" panose="02020603050405020304" pitchFamily="65" charset="-122"/>
                          <a:ea typeface="华文细黑" panose="02010600040101010101" pitchFamily="65" charset="-122"/>
                        </a:rPr>
                        <a:t> θ-μ </a:t>
                      </a:r>
                      <a:r>
                        <a:rPr lang="zh-CN" altLang="en-US" sz="2010" i="1" kern="0" dirty="0" smtClean="0">
                          <a:solidFill>
                            <a:srgbClr val="000000"/>
                          </a:solidFill>
                          <a:latin typeface="Times New Roman" panose="02020603050405020304" pitchFamily="65" charset="-122"/>
                          <a:ea typeface="华文细黑" panose="02010600040101010101" pitchFamily="65" charset="-122"/>
                        </a:rPr>
                        <a:t>cos</a:t>
                      </a:r>
                      <a:r>
                        <a:rPr lang="zh-CN" altLang="en-US" sz="2010" kern="0" dirty="0" smtClean="0">
                          <a:solidFill>
                            <a:srgbClr val="000000"/>
                          </a:solidFill>
                          <a:latin typeface="Times New Roman" panose="02020603050405020304" pitchFamily="65" charset="-122"/>
                          <a:ea typeface="华文细黑" panose="02010600040101010101" pitchFamily="65" charset="-122"/>
                        </a:rPr>
                        <a:t> θ)g</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r>
              <a:tr h="2797668">
                <a:tc vMerge="1">
                  <a:tcPr marL="45720" marR="45720"/>
                </a:tc>
                <a:tc vMerge="1">
                  <a:tcPr marL="45720" marR="45720"/>
                </a:tc>
                <a:tc>
                  <a:txBody>
                    <a:bodyPr/>
                    <a:lstStyle/>
                    <a:p>
                      <a:pPr eaLnBrk="0" latinLnBrk="1" hangingPunct="0">
                        <a:lnSpc>
                          <a:spcPct val="150000"/>
                        </a:lnSpc>
                        <a:spcBef>
                          <a:spcPts val="35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l&gt;</a:t>
                      </a:r>
                      <a:r>
                        <a:rPr lang="zh-CN" altLang="en-US" sz="2920" kern="0" spc="2706"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920" kern="0" spc="231"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,物块先以</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35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匀减速到v,再以a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匀减</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速,最后以a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反向匀加速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35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l</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920" kern="0" spc="2706"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,物块一直以a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35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匀减速;</a:t>
                      </a:r>
                      <a:r>
                        <a:rPr lang="zh-CN" altLang="en-US" sz="2920" kern="0" spc="2706"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&lt;l</a:t>
                      </a:r>
                      <a:r>
                        <a:rPr lang="zh-CN" altLang="en-US" sz="2010" kern="0" dirty="0" smtClean="0">
                          <a:solidFill>
                            <a:srgbClr val="000000"/>
                          </a:solidFill>
                          <a:latin typeface="黑体" panose="02010609060101010101" pitchFamily="65" charset="-122"/>
                          <a:ea typeface="华文细黑" panose="02010600040101010101" pitchFamily="65" charset="-122"/>
                        </a:rPr>
                        <a:t>≤</a:t>
                      </a:r>
                      <a:endParaRPr lang="zh-CN" altLang="en-US" sz="2010" kern="0" dirty="0" smtClean="0">
                        <a:solidFill>
                          <a:srgbClr val="000000"/>
                        </a:solidFill>
                        <a:latin typeface="黑体" panose="02010609060101010101" pitchFamily="65" charset="-122"/>
                        <a:ea typeface="华文细黑" panose="02010600040101010101" pitchFamily="65" charset="-122"/>
                      </a:endParaRPr>
                    </a:p>
                    <a:p>
                      <a:pPr eaLnBrk="0" latinLnBrk="1" hangingPunct="0">
                        <a:lnSpc>
                          <a:spcPct val="150000"/>
                        </a:lnSpc>
                        <a:spcBef>
                          <a:spcPts val="355"/>
                        </a:spcBef>
                      </a:pPr>
                      <a:r>
                        <a:rPr lang="zh-CN" altLang="en-US" sz="2920" kern="0" spc="2706"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920" kern="0" spc="231"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,物块先以a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35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匀减速到v,再以a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匀减速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3" name="图片 3" descr="textimage61.jpeg"/>
          <p:cNvPicPr>
            <a:picLocks noChangeAspect="1"/>
          </p:cNvPicPr>
          <p:nvPr/>
        </p:nvPicPr>
        <p:blipFill>
          <a:blip r:embed="rId1" cstate="print"/>
          <a:stretch>
            <a:fillRect/>
          </a:stretch>
        </p:blipFill>
        <p:spPr>
          <a:xfrm>
            <a:off x="554628" y="542410"/>
            <a:ext cx="2643742" cy="1741575"/>
          </a:xfrm>
          <a:prstGeom prst="rect">
            <a:avLst/>
          </a:prstGeom>
        </p:spPr>
      </p:pic>
      <p:graphicFrame>
        <p:nvGraphicFramePr>
          <p:cNvPr id="5" name="对象 4"/>
          <p:cNvGraphicFramePr>
            <a:graphicFrameLocks noChangeAspect="1"/>
          </p:cNvGraphicFramePr>
          <p:nvPr/>
        </p:nvGraphicFramePr>
        <p:xfrm>
          <a:off x="6389163" y="1135535"/>
          <a:ext cx="295275" cy="590550"/>
        </p:xfrm>
        <a:graphic>
          <a:graphicData uri="http://schemas.openxmlformats.org/presentationml/2006/ole">
            <mc:AlternateContent xmlns:mc="http://schemas.openxmlformats.org/markup-compatibility/2006">
              <mc:Choice xmlns:v="urn:schemas-microsoft-com:vml" Requires="v">
                <p:oleObj spid="_x0000_s30721" name="Equation" r:id="rId2" imgW="7924800" imgH="15544800" progId="Equation.DSMT4">
                  <p:embed/>
                </p:oleObj>
              </mc:Choice>
              <mc:Fallback>
                <p:oleObj name="Equation" r:id="rId2" imgW="7924800" imgH="15544800" progId="Equation.DSMT4">
                  <p:embed/>
                  <p:pic>
                    <p:nvPicPr>
                      <p:cNvPr id="0" name="图片 30720"/>
                      <p:cNvPicPr>
                        <a:picLocks noChangeAspect="1"/>
                      </p:cNvPicPr>
                      <p:nvPr/>
                    </p:nvPicPr>
                    <p:blipFill>
                      <a:blip r:embed="rId3"/>
                      <a:stretch>
                        <a:fillRect/>
                      </a:stretch>
                    </p:blipFill>
                    <p:spPr>
                      <a:xfrm>
                        <a:off x="6389163" y="1135535"/>
                        <a:ext cx="295275" cy="59055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9317613" y="1135535"/>
          <a:ext cx="295275" cy="590550"/>
        </p:xfrm>
        <a:graphic>
          <a:graphicData uri="http://schemas.openxmlformats.org/presentationml/2006/ole">
            <mc:AlternateContent xmlns:mc="http://schemas.openxmlformats.org/markup-compatibility/2006">
              <mc:Choice xmlns:v="urn:schemas-microsoft-com:vml" Requires="v">
                <p:oleObj spid="_x0000_s30722" name="Equation" r:id="rId4" imgW="7924800" imgH="15544800" progId="Equation.DSMT4">
                  <p:embed/>
                </p:oleObj>
              </mc:Choice>
              <mc:Fallback>
                <p:oleObj name="Equation" r:id="rId4" imgW="7924800" imgH="15544800" progId="Equation.DSMT4">
                  <p:embed/>
                  <p:pic>
                    <p:nvPicPr>
                      <p:cNvPr id="0" name="图片 30721"/>
                      <p:cNvPicPr>
                        <a:picLocks noChangeAspect="1"/>
                      </p:cNvPicPr>
                      <p:nvPr/>
                    </p:nvPicPr>
                    <p:blipFill>
                      <a:blip r:embed="rId5"/>
                      <a:stretch>
                        <a:fillRect/>
                      </a:stretch>
                    </p:blipFill>
                    <p:spPr>
                      <a:xfrm>
                        <a:off x="9317613" y="1135535"/>
                        <a:ext cx="295275" cy="59055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6389163" y="3525125"/>
          <a:ext cx="714375" cy="647700"/>
        </p:xfrm>
        <a:graphic>
          <a:graphicData uri="http://schemas.openxmlformats.org/presentationml/2006/ole">
            <mc:AlternateContent xmlns:mc="http://schemas.openxmlformats.org/markup-compatibility/2006">
              <mc:Choice xmlns:v="urn:schemas-microsoft-com:vml" Requires="v">
                <p:oleObj spid="_x0000_s30723" name="Equation" r:id="rId6" imgW="18897600" imgH="17068800" progId="Equation.DSMT4">
                  <p:embed/>
                </p:oleObj>
              </mc:Choice>
              <mc:Fallback>
                <p:oleObj name="Equation" r:id="rId6" imgW="18897600" imgH="17068800" progId="Equation.DSMT4">
                  <p:embed/>
                  <p:pic>
                    <p:nvPicPr>
                      <p:cNvPr id="0" name="图片 30722"/>
                      <p:cNvPicPr>
                        <a:picLocks noChangeAspect="1"/>
                      </p:cNvPicPr>
                      <p:nvPr/>
                    </p:nvPicPr>
                    <p:blipFill>
                      <a:blip r:embed="rId7"/>
                      <a:stretch>
                        <a:fillRect/>
                      </a:stretch>
                    </p:blipFill>
                    <p:spPr>
                      <a:xfrm>
                        <a:off x="6389163" y="3525125"/>
                        <a:ext cx="714375" cy="6477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7247687" y="3525125"/>
          <a:ext cx="400050" cy="647700"/>
        </p:xfrm>
        <a:graphic>
          <a:graphicData uri="http://schemas.openxmlformats.org/presentationml/2006/ole">
            <mc:AlternateContent xmlns:mc="http://schemas.openxmlformats.org/markup-compatibility/2006">
              <mc:Choice xmlns:v="urn:schemas-microsoft-com:vml" Requires="v">
                <p:oleObj spid="_x0000_s30724" name="Equation" r:id="rId8" imgW="10668000" imgH="17068800" progId="Equation.DSMT4">
                  <p:embed/>
                </p:oleObj>
              </mc:Choice>
              <mc:Fallback>
                <p:oleObj name="Equation" r:id="rId8" imgW="10668000" imgH="17068800" progId="Equation.DSMT4">
                  <p:embed/>
                  <p:pic>
                    <p:nvPicPr>
                      <p:cNvPr id="0" name="图片 30723"/>
                      <p:cNvPicPr>
                        <a:picLocks noChangeAspect="1"/>
                      </p:cNvPicPr>
                      <p:nvPr/>
                    </p:nvPicPr>
                    <p:blipFill>
                      <a:blip r:embed="rId9"/>
                      <a:stretch>
                        <a:fillRect/>
                      </a:stretch>
                    </p:blipFill>
                    <p:spPr>
                      <a:xfrm>
                        <a:off x="7247687" y="3525125"/>
                        <a:ext cx="400050" cy="64770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9317613" y="3525125"/>
          <a:ext cx="714375" cy="647700"/>
        </p:xfrm>
        <a:graphic>
          <a:graphicData uri="http://schemas.openxmlformats.org/presentationml/2006/ole">
            <mc:AlternateContent xmlns:mc="http://schemas.openxmlformats.org/markup-compatibility/2006">
              <mc:Choice xmlns:v="urn:schemas-microsoft-com:vml" Requires="v">
                <p:oleObj spid="_x0000_s30725" name="Equation" r:id="rId10" imgW="18897600" imgH="17068800" progId="Equation.DSMT4">
                  <p:embed/>
                </p:oleObj>
              </mc:Choice>
              <mc:Fallback>
                <p:oleObj name="Equation" r:id="rId10" imgW="18897600" imgH="17068800" progId="Equation.DSMT4">
                  <p:embed/>
                  <p:pic>
                    <p:nvPicPr>
                      <p:cNvPr id="0" name="图片 30724"/>
                      <p:cNvPicPr>
                        <a:picLocks noChangeAspect="1"/>
                      </p:cNvPicPr>
                      <p:nvPr/>
                    </p:nvPicPr>
                    <p:blipFill>
                      <a:blip r:embed="rId11"/>
                      <a:stretch>
                        <a:fillRect/>
                      </a:stretch>
                    </p:blipFill>
                    <p:spPr>
                      <a:xfrm>
                        <a:off x="9317613" y="3525125"/>
                        <a:ext cx="714375" cy="647700"/>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9828813" y="4243224"/>
          <a:ext cx="714375" cy="647700"/>
        </p:xfrm>
        <a:graphic>
          <a:graphicData uri="http://schemas.openxmlformats.org/presentationml/2006/ole">
            <mc:AlternateContent xmlns:mc="http://schemas.openxmlformats.org/markup-compatibility/2006">
              <mc:Choice xmlns:v="urn:schemas-microsoft-com:vml" Requires="v">
                <p:oleObj spid="_x0000_s30726" name="Equation" r:id="rId12" imgW="18897600" imgH="17068800" progId="Equation.DSMT4">
                  <p:embed/>
                </p:oleObj>
              </mc:Choice>
              <mc:Fallback>
                <p:oleObj name="Equation" r:id="rId12" imgW="18897600" imgH="17068800" progId="Equation.DSMT4">
                  <p:embed/>
                  <p:pic>
                    <p:nvPicPr>
                      <p:cNvPr id="0" name="图片 30725"/>
                      <p:cNvPicPr>
                        <a:picLocks noChangeAspect="1"/>
                      </p:cNvPicPr>
                      <p:nvPr/>
                    </p:nvPicPr>
                    <p:blipFill>
                      <a:blip r:embed="rId13"/>
                      <a:stretch>
                        <a:fillRect/>
                      </a:stretch>
                    </p:blipFill>
                    <p:spPr>
                      <a:xfrm>
                        <a:off x="9828813" y="4243224"/>
                        <a:ext cx="714375" cy="647700"/>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8991000" y="5004474"/>
          <a:ext cx="714375" cy="647700"/>
        </p:xfrm>
        <a:graphic>
          <a:graphicData uri="http://schemas.openxmlformats.org/presentationml/2006/ole">
            <mc:AlternateContent xmlns:mc="http://schemas.openxmlformats.org/markup-compatibility/2006">
              <mc:Choice xmlns:v="urn:schemas-microsoft-com:vml" Requires="v">
                <p:oleObj spid="_x0000_s30727" name="Equation" r:id="rId14" imgW="18897600" imgH="17068800" progId="Equation.DSMT4">
                  <p:embed/>
                </p:oleObj>
              </mc:Choice>
              <mc:Fallback>
                <p:oleObj name="Equation" r:id="rId14" imgW="18897600" imgH="17068800" progId="Equation.DSMT4">
                  <p:embed/>
                  <p:pic>
                    <p:nvPicPr>
                      <p:cNvPr id="0" name="图片 30726"/>
                      <p:cNvPicPr>
                        <a:picLocks noChangeAspect="1"/>
                      </p:cNvPicPr>
                      <p:nvPr/>
                    </p:nvPicPr>
                    <p:blipFill>
                      <a:blip r:embed="rId15"/>
                      <a:stretch>
                        <a:fillRect/>
                      </a:stretch>
                    </p:blipFill>
                    <p:spPr>
                      <a:xfrm>
                        <a:off x="8991000" y="5004474"/>
                        <a:ext cx="714375" cy="647700"/>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9849524" y="5004474"/>
          <a:ext cx="400050" cy="647700"/>
        </p:xfrm>
        <a:graphic>
          <a:graphicData uri="http://schemas.openxmlformats.org/presentationml/2006/ole">
            <mc:AlternateContent xmlns:mc="http://schemas.openxmlformats.org/markup-compatibility/2006">
              <mc:Choice xmlns:v="urn:schemas-microsoft-com:vml" Requires="v">
                <p:oleObj spid="_x0000_s30728" name="Equation" r:id="rId16" imgW="10668000" imgH="17068800" progId="Equation.DSMT4">
                  <p:embed/>
                </p:oleObj>
              </mc:Choice>
              <mc:Fallback>
                <p:oleObj name="Equation" r:id="rId16" imgW="10668000" imgH="17068800" progId="Equation.DSMT4">
                  <p:embed/>
                  <p:pic>
                    <p:nvPicPr>
                      <p:cNvPr id="0" name="图片 30727"/>
                      <p:cNvPicPr>
                        <a:picLocks noChangeAspect="1"/>
                      </p:cNvPicPr>
                      <p:nvPr/>
                    </p:nvPicPr>
                    <p:blipFill>
                      <a:blip r:embed="rId17"/>
                      <a:stretch>
                        <a:fillRect/>
                      </a:stretch>
                    </p:blipFill>
                    <p:spPr>
                      <a:xfrm>
                        <a:off x="9849524" y="5004474"/>
                        <a:ext cx="400050" cy="6477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4429551"/>
        </p:xfrm>
        <a:graphic>
          <a:graphicData uri="http://schemas.openxmlformats.org/drawingml/2006/table">
            <a:tbl>
              <a:tblPr/>
              <a:tblGrid>
                <a:gridCol w="2817000"/>
                <a:gridCol w="2817000"/>
                <a:gridCol w="2817000"/>
                <a:gridCol w="2817000"/>
              </a:tblGrid>
              <a:tr h="648101">
                <a:tc rowSpan="5">
                  <a:txBody>
                    <a:bodyPr/>
                    <a:lstStyle/>
                    <a:p>
                      <a:pPr eaLnBrk="0" latinLnBrk="1" hangingPunct="0">
                        <a:lnSpc>
                          <a:spcPct val="150000"/>
                        </a:lnSpc>
                        <a:spcBef>
                          <a:spcPts val="0"/>
                        </a:spcBef>
                      </a:pPr>
                      <a:r>
                        <a:rPr lang="zh-CN" altLang="en-US" sz="7520" kern="0" spc="11452" dirty="0" smtClean="0">
                          <a:solidFill>
                            <a:srgbClr val="000000"/>
                          </a:solidFill>
                          <a:latin typeface="Times New Roman" panose="02020603050405020304" pitchFamily="65" charset="-122"/>
                          <a:ea typeface="华文细黑" panose="02010600040101010101" pitchFamily="65" charset="-122"/>
                        </a:rPr>
                        <a:t> </a:t>
                      </a:r>
                      <a:endParaRPr lang="zh-CN" altLang="en-US" sz="7520" kern="0" spc="11452"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向下传送</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(μ&gt;</a:t>
                      </a:r>
                      <a:r>
                        <a:rPr lang="zh-CN" altLang="en-US" sz="2010" i="1" kern="0" dirty="0" smtClean="0">
                          <a:solidFill>
                            <a:srgbClr val="000000"/>
                          </a:solidFill>
                          <a:latin typeface="Times New Roman" panose="02020603050405020304" pitchFamily="65" charset="-122"/>
                          <a:ea typeface="华文细黑" panose="02010600040101010101" pitchFamily="65" charset="-122"/>
                        </a:rPr>
                        <a:t>tan</a:t>
                      </a:r>
                      <a:r>
                        <a:rPr lang="zh-CN" altLang="en-US" sz="2010" kern="0" dirty="0" smtClean="0">
                          <a:solidFill>
                            <a:srgbClr val="000000"/>
                          </a:solidFill>
                          <a:latin typeface="Times New Roman" panose="02020603050405020304" pitchFamily="65" charset="-122"/>
                          <a:ea typeface="华文细黑" panose="02010600040101010101" pitchFamily="65" charset="-122"/>
                        </a:rPr>
                        <a:t> θ)</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row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&lt;v</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grid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a=(μ </a:t>
                      </a:r>
                      <a:r>
                        <a:rPr lang="zh-CN" altLang="en-US" sz="2010" i="1" kern="0" dirty="0" smtClean="0">
                          <a:solidFill>
                            <a:srgbClr val="000000"/>
                          </a:solidFill>
                          <a:latin typeface="Times New Roman" panose="02020603050405020304" pitchFamily="65" charset="-122"/>
                          <a:ea typeface="华文细黑" panose="02010600040101010101" pitchFamily="65" charset="-122"/>
                        </a:rPr>
                        <a:t>cos</a:t>
                      </a:r>
                      <a:r>
                        <a:rPr lang="zh-CN" altLang="en-US" sz="2010" kern="0" dirty="0" smtClean="0">
                          <a:solidFill>
                            <a:srgbClr val="000000"/>
                          </a:solidFill>
                          <a:latin typeface="Times New Roman" panose="02020603050405020304" pitchFamily="65" charset="-122"/>
                          <a:ea typeface="华文细黑" panose="02010600040101010101" pitchFamily="65" charset="-122"/>
                        </a:rPr>
                        <a:t> θ+ </a:t>
                      </a:r>
                      <a:r>
                        <a:rPr lang="zh-CN" altLang="en-US" sz="2010" i="1" kern="0" dirty="0" smtClean="0">
                          <a:solidFill>
                            <a:srgbClr val="000000"/>
                          </a:solidFill>
                          <a:latin typeface="Times New Roman" panose="02020603050405020304" pitchFamily="65" charset="-122"/>
                          <a:ea typeface="华文细黑" panose="02010600040101010101" pitchFamily="65" charset="-122"/>
                        </a:rPr>
                        <a:t>sin</a:t>
                      </a:r>
                      <a:r>
                        <a:rPr lang="zh-CN" altLang="en-US" sz="2010" kern="0" dirty="0" smtClean="0">
                          <a:solidFill>
                            <a:srgbClr val="000000"/>
                          </a:solidFill>
                          <a:latin typeface="Times New Roman" panose="02020603050405020304" pitchFamily="65" charset="-122"/>
                          <a:ea typeface="华文细黑" panose="02010600040101010101" pitchFamily="65" charset="-122"/>
                        </a:rPr>
                        <a:t> θ)g</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r>
              <a:tr h="1281533">
                <a:tc vMerge="1">
                  <a:tcPr marL="45720" marR="45720"/>
                </a:tc>
                <a:tc vMerge="1">
                  <a:tcPr marL="45720" marR="45720"/>
                </a:tc>
                <a:tc>
                  <a:txBody>
                    <a:bodyPr/>
                    <a:lstStyle/>
                    <a:p>
                      <a:pPr eaLnBrk="0" latinLnBrk="1" hangingPunct="0">
                        <a:lnSpc>
                          <a:spcPct val="150000"/>
                        </a:lnSpc>
                        <a:spcBef>
                          <a:spcPts val="28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l&gt;</a:t>
                      </a:r>
                      <a:r>
                        <a:rPr lang="zh-CN" altLang="en-US" sz="2720" kern="0" spc="2902"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,物块先匀加速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28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后匀速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28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l</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720" kern="0" spc="2902"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,物块一直匀加</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28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609192">
                <a:tc v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=v</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grid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一直匀速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r>
              <a:tr h="609192">
                <a:tc vMerge="1">
                  <a:tcPr marL="45720" marR="45720"/>
                </a:tc>
                <a:tc row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&gt;v</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grid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a=(μ </a:t>
                      </a:r>
                      <a:r>
                        <a:rPr lang="zh-CN" altLang="en-US" sz="2010" i="1" kern="0" dirty="0" smtClean="0">
                          <a:solidFill>
                            <a:srgbClr val="000000"/>
                          </a:solidFill>
                          <a:latin typeface="Times New Roman" panose="02020603050405020304" pitchFamily="65" charset="-122"/>
                          <a:ea typeface="华文细黑" panose="02010600040101010101" pitchFamily="65" charset="-122"/>
                        </a:rPr>
                        <a:t>cos</a:t>
                      </a:r>
                      <a:r>
                        <a:rPr lang="zh-CN" altLang="en-US" sz="2010" kern="0" dirty="0" smtClean="0">
                          <a:solidFill>
                            <a:srgbClr val="000000"/>
                          </a:solidFill>
                          <a:latin typeface="Times New Roman" panose="02020603050405020304" pitchFamily="65" charset="-122"/>
                          <a:ea typeface="华文细黑" panose="02010600040101010101" pitchFamily="65" charset="-122"/>
                        </a:rPr>
                        <a:t> θ-</a:t>
                      </a:r>
                      <a:r>
                        <a:rPr lang="zh-CN" altLang="en-US" sz="2010" i="1" kern="0" dirty="0" smtClean="0">
                          <a:solidFill>
                            <a:srgbClr val="000000"/>
                          </a:solidFill>
                          <a:latin typeface="Times New Roman" panose="02020603050405020304" pitchFamily="65" charset="-122"/>
                          <a:ea typeface="华文细黑" panose="02010600040101010101" pitchFamily="65" charset="-122"/>
                        </a:rPr>
                        <a:t>sin</a:t>
                      </a:r>
                      <a:r>
                        <a:rPr lang="zh-CN" altLang="en-US" sz="2010" kern="0" dirty="0" smtClean="0">
                          <a:solidFill>
                            <a:srgbClr val="000000"/>
                          </a:solidFill>
                          <a:latin typeface="Times New Roman" panose="02020603050405020304" pitchFamily="65" charset="-122"/>
                          <a:ea typeface="华文细黑" panose="02010600040101010101" pitchFamily="65" charset="-122"/>
                        </a:rPr>
                        <a:t> θ)g</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r>
              <a:tr h="1281533">
                <a:tc vMerge="1">
                  <a:tcPr marL="45720" marR="45720"/>
                </a:tc>
                <a:tc vMerge="1">
                  <a:tcPr marL="45720" marR="45720"/>
                </a:tc>
                <a:tc>
                  <a:txBody>
                    <a:bodyPr/>
                    <a:lstStyle/>
                    <a:p>
                      <a:pPr eaLnBrk="0" latinLnBrk="1" hangingPunct="0">
                        <a:lnSpc>
                          <a:spcPct val="150000"/>
                        </a:lnSpc>
                        <a:spcBef>
                          <a:spcPts val="28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l&gt;</a:t>
                      </a:r>
                      <a:r>
                        <a:rPr lang="zh-CN" altLang="en-US" sz="2720" kern="0" spc="2902"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,物块先匀减速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28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后匀速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28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l</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720" kern="0" spc="2902"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,物块一直匀减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28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3" name="图片 3" descr="textimage62.jpeg"/>
          <p:cNvPicPr>
            <a:picLocks noChangeAspect="1"/>
          </p:cNvPicPr>
          <p:nvPr/>
        </p:nvPicPr>
        <p:blipFill>
          <a:blip r:embed="rId1" cstate="print"/>
          <a:stretch>
            <a:fillRect/>
          </a:stretch>
        </p:blipFill>
        <p:spPr>
          <a:xfrm>
            <a:off x="583044" y="1520420"/>
            <a:ext cx="2323735" cy="1919607"/>
          </a:xfrm>
          <a:prstGeom prst="rect">
            <a:avLst/>
          </a:prstGeom>
        </p:spPr>
      </p:pic>
      <p:graphicFrame>
        <p:nvGraphicFramePr>
          <p:cNvPr id="5" name="对象 4"/>
          <p:cNvGraphicFramePr>
            <a:graphicFrameLocks noChangeAspect="1"/>
          </p:cNvGraphicFramePr>
          <p:nvPr/>
        </p:nvGraphicFramePr>
        <p:xfrm>
          <a:off x="6389163" y="2052117"/>
          <a:ext cx="714375" cy="590549"/>
        </p:xfrm>
        <a:graphic>
          <a:graphicData uri="http://schemas.openxmlformats.org/presentationml/2006/ole">
            <mc:AlternateContent xmlns:mc="http://schemas.openxmlformats.org/markup-compatibility/2006">
              <mc:Choice xmlns:v="urn:schemas-microsoft-com:vml" Requires="v">
                <p:oleObj spid="_x0000_s31745" name="Equation" r:id="rId2" imgW="18897600" imgH="15544800" progId="Equation.DSMT4">
                  <p:embed/>
                </p:oleObj>
              </mc:Choice>
              <mc:Fallback>
                <p:oleObj name="Equation" r:id="rId2" imgW="18897600" imgH="15544800" progId="Equation.DSMT4">
                  <p:embed/>
                  <p:pic>
                    <p:nvPicPr>
                      <p:cNvPr id="0" name="图片 31744"/>
                      <p:cNvPicPr>
                        <a:picLocks noChangeAspect="1"/>
                      </p:cNvPicPr>
                      <p:nvPr/>
                    </p:nvPicPr>
                    <p:blipFill>
                      <a:blip r:embed="rId3"/>
                      <a:stretch>
                        <a:fillRect/>
                      </a:stretch>
                    </p:blipFill>
                    <p:spPr>
                      <a:xfrm>
                        <a:off x="6389163" y="2052117"/>
                        <a:ext cx="714375" cy="59054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9317613" y="2052117"/>
          <a:ext cx="714375" cy="590549"/>
        </p:xfrm>
        <a:graphic>
          <a:graphicData uri="http://schemas.openxmlformats.org/presentationml/2006/ole">
            <mc:AlternateContent xmlns:mc="http://schemas.openxmlformats.org/markup-compatibility/2006">
              <mc:Choice xmlns:v="urn:schemas-microsoft-com:vml" Requires="v">
                <p:oleObj spid="_x0000_s31746" name="Equation" r:id="rId4" imgW="18897600" imgH="15544800" progId="Equation.DSMT4">
                  <p:embed/>
                </p:oleObj>
              </mc:Choice>
              <mc:Fallback>
                <p:oleObj name="Equation" r:id="rId4" imgW="18897600" imgH="15544800" progId="Equation.DSMT4">
                  <p:embed/>
                  <p:pic>
                    <p:nvPicPr>
                      <p:cNvPr id="0" name="图片 31745"/>
                      <p:cNvPicPr>
                        <a:picLocks noChangeAspect="1"/>
                      </p:cNvPicPr>
                      <p:nvPr/>
                    </p:nvPicPr>
                    <p:blipFill>
                      <a:blip r:embed="rId5"/>
                      <a:stretch>
                        <a:fillRect/>
                      </a:stretch>
                    </p:blipFill>
                    <p:spPr>
                      <a:xfrm>
                        <a:off x="9317613" y="2052117"/>
                        <a:ext cx="714375" cy="590549"/>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6389163" y="4552035"/>
          <a:ext cx="714375" cy="590550"/>
        </p:xfrm>
        <a:graphic>
          <a:graphicData uri="http://schemas.openxmlformats.org/presentationml/2006/ole">
            <mc:AlternateContent xmlns:mc="http://schemas.openxmlformats.org/markup-compatibility/2006">
              <mc:Choice xmlns:v="urn:schemas-microsoft-com:vml" Requires="v">
                <p:oleObj spid="_x0000_s31747" name="Equation" r:id="rId6" imgW="18897600" imgH="15544800" progId="Equation.DSMT4">
                  <p:embed/>
                </p:oleObj>
              </mc:Choice>
              <mc:Fallback>
                <p:oleObj name="Equation" r:id="rId6" imgW="18897600" imgH="15544800" progId="Equation.DSMT4">
                  <p:embed/>
                  <p:pic>
                    <p:nvPicPr>
                      <p:cNvPr id="0" name="图片 31746"/>
                      <p:cNvPicPr>
                        <a:picLocks noChangeAspect="1"/>
                      </p:cNvPicPr>
                      <p:nvPr/>
                    </p:nvPicPr>
                    <p:blipFill>
                      <a:blip r:embed="rId7"/>
                      <a:stretch>
                        <a:fillRect/>
                      </a:stretch>
                    </p:blipFill>
                    <p:spPr>
                      <a:xfrm>
                        <a:off x="6389163" y="4552035"/>
                        <a:ext cx="714375" cy="59055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9317613" y="4552035"/>
          <a:ext cx="714375" cy="590550"/>
        </p:xfrm>
        <a:graphic>
          <a:graphicData uri="http://schemas.openxmlformats.org/presentationml/2006/ole">
            <mc:AlternateContent xmlns:mc="http://schemas.openxmlformats.org/markup-compatibility/2006">
              <mc:Choice xmlns:v="urn:schemas-microsoft-com:vml" Requires="v">
                <p:oleObj spid="_x0000_s31748" name="Equation" r:id="rId8" imgW="18897600" imgH="15544800" progId="Equation.DSMT4">
                  <p:embed/>
                </p:oleObj>
              </mc:Choice>
              <mc:Fallback>
                <p:oleObj name="Equation" r:id="rId8" imgW="18897600" imgH="15544800" progId="Equation.DSMT4">
                  <p:embed/>
                  <p:pic>
                    <p:nvPicPr>
                      <p:cNvPr id="0" name="图片 31747"/>
                      <p:cNvPicPr>
                        <a:picLocks noChangeAspect="1"/>
                      </p:cNvPicPr>
                      <p:nvPr/>
                    </p:nvPicPr>
                    <p:blipFill>
                      <a:blip r:embed="rId9"/>
                      <a:stretch>
                        <a:fillRect/>
                      </a:stretch>
                    </p:blipFill>
                    <p:spPr>
                      <a:xfrm>
                        <a:off x="9317613" y="4552035"/>
                        <a:ext cx="714375" cy="59055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850699"/>
          </a:xfrm>
          <a:prstGeom prst="rect">
            <a:avLst/>
          </a:prstGeom>
          <a:noFill/>
        </p:spPr>
        <p:txBody>
          <a:bodyPr wrap="square" lIns="0" tIns="0" rIns="0" bIns="0" rtlCol="0">
            <a:spAutoFit/>
          </a:bodyPr>
          <a:lstStyle/>
          <a:p>
            <a:pPr marL="0" indent="0" eaLnBrk="0" latinLnBrk="1" hangingPunct="0">
              <a:lnSpc>
                <a:spcPct val="150000"/>
              </a:lnSpc>
              <a:spcBef>
                <a:spcPts val="422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三</a:t>
            </a:r>
            <a:r>
              <a:rPr lang="zh-CN" altLang="en-US" sz="2410" b="1" kern="0" dirty="0" smtClean="0">
                <a:solidFill>
                  <a:srgbClr val="000000"/>
                </a:solidFill>
                <a:latin typeface="Times New Roman" panose="02020603050405020304" pitchFamily="65" charset="-122"/>
                <a:ea typeface="微软雅黑" panose="020B0503020204020204" pitchFamily="34" charset="-122"/>
              </a:rPr>
              <a:t>、力和运动的关系</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只要合力不为0,物体的加速度就不为0。</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(1)</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6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是加速度的定义式,</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与Δ</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无必然联系。</a:t>
            </a:r>
            <a:endParaRPr lang="zh-CN" altLang="en-US" dirty="0"/>
          </a:p>
        </p:txBody>
      </p:sp>
      <p:graphicFrame>
        <p:nvGraphicFramePr>
          <p:cNvPr id="5" name="对象 4"/>
          <p:cNvGraphicFramePr>
            <a:graphicFrameLocks noChangeAspect="1"/>
          </p:cNvGraphicFramePr>
          <p:nvPr/>
        </p:nvGraphicFramePr>
        <p:xfrm>
          <a:off x="1378989" y="1908101"/>
          <a:ext cx="371474" cy="657224"/>
        </p:xfrm>
        <a:graphic>
          <a:graphicData uri="http://schemas.openxmlformats.org/presentationml/2006/ole">
            <mc:AlternateContent xmlns:mc="http://schemas.openxmlformats.org/markup-compatibility/2006">
              <mc:Choice xmlns:v="urn:schemas-microsoft-com:vml" Requires="v">
                <p:oleObj spid="_x0000_s1025" name="Equation" r:id="rId1" imgW="9753600" imgH="17373600" progId="Equation.DSMT4">
                  <p:embed/>
                </p:oleObj>
              </mc:Choice>
              <mc:Fallback>
                <p:oleObj name="Equation" r:id="rId1" imgW="9753600" imgH="17373600" progId="Equation.DSMT4">
                  <p:embed/>
                  <p:pic>
                    <p:nvPicPr>
                      <p:cNvPr id="0" name="图片 1024"/>
                      <p:cNvPicPr>
                        <a:picLocks noChangeAspect="1"/>
                      </p:cNvPicPr>
                      <p:nvPr/>
                    </p:nvPicPr>
                    <p:blipFill>
                      <a:blip r:embed="rId2"/>
                      <a:stretch>
                        <a:fillRect/>
                      </a:stretch>
                    </p:blipFill>
                    <p:spPr>
                      <a:xfrm>
                        <a:off x="1378989" y="1908101"/>
                        <a:ext cx="371474" cy="657224"/>
                      </a:xfrm>
                      <a:prstGeom prst="rect">
                        <a:avLst/>
                      </a:prstGeom>
                      <a:noFill/>
                      <a:ln w="9525">
                        <a:noFill/>
                      </a:ln>
                    </p:spPr>
                  </p:pic>
                </p:oleObj>
              </mc:Fallback>
            </mc:AlternateContent>
          </a:graphicData>
        </a:graphic>
      </p:graphicFrame>
      <p:sp>
        <p:nvSpPr>
          <p:cNvPr id="6" name="TextBox 2"/>
          <p:cNvSpPr txBox="1"/>
          <p:nvPr/>
        </p:nvSpPr>
        <p:spPr>
          <a:xfrm>
            <a:off x="468000" y="2734522"/>
            <a:ext cx="11831400" cy="126893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838"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是加速度的决定式,</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的大小由合力</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和质量</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决定,且</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91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40"/>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合力与速度同向时,物体做加速直线运动;合力与速度反向时,物体做减速直线运动</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7" name="对象 6"/>
          <p:cNvGraphicFramePr>
            <a:graphicFrameLocks noChangeAspect="1"/>
          </p:cNvGraphicFramePr>
          <p:nvPr/>
        </p:nvGraphicFramePr>
        <p:xfrm>
          <a:off x="1149489" y="2822185"/>
          <a:ext cx="285749" cy="657224"/>
        </p:xfrm>
        <a:graphic>
          <a:graphicData uri="http://schemas.openxmlformats.org/presentationml/2006/ole">
            <mc:AlternateContent xmlns:mc="http://schemas.openxmlformats.org/markup-compatibility/2006">
              <mc:Choice xmlns:v="urn:schemas-microsoft-com:vml" Requires="v">
                <p:oleObj spid="_x0000_s1027" name="Equation" r:id="rId3" imgW="7620000" imgH="17373600" progId="Equation.DSMT4">
                  <p:embed/>
                </p:oleObj>
              </mc:Choice>
              <mc:Fallback>
                <p:oleObj name="Equation" r:id="rId3" imgW="7620000" imgH="17373600" progId="Equation.DSMT4">
                  <p:embed/>
                  <p:pic>
                    <p:nvPicPr>
                      <p:cNvPr id="0" name="图片 1026"/>
                      <p:cNvPicPr>
                        <a:picLocks noChangeAspect="1"/>
                      </p:cNvPicPr>
                      <p:nvPr/>
                    </p:nvPicPr>
                    <p:blipFill>
                      <a:blip r:embed="rId4"/>
                      <a:stretch>
                        <a:fillRect/>
                      </a:stretch>
                    </p:blipFill>
                    <p:spPr>
                      <a:xfrm>
                        <a:off x="1149489" y="2822185"/>
                        <a:ext cx="285749"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9436942" y="2822185"/>
          <a:ext cx="276224" cy="657224"/>
        </p:xfrm>
        <a:graphic>
          <a:graphicData uri="http://schemas.openxmlformats.org/presentationml/2006/ole">
            <mc:AlternateContent xmlns:mc="http://schemas.openxmlformats.org/markup-compatibility/2006">
              <mc:Choice xmlns:v="urn:schemas-microsoft-com:vml" Requires="v">
                <p:oleObj spid="_x0000_s1028" name="Equation" r:id="rId5" imgW="7315200" imgH="17373600" progId="Equation.DSMT4">
                  <p:embed/>
                </p:oleObj>
              </mc:Choice>
              <mc:Fallback>
                <p:oleObj name="Equation" r:id="rId5" imgW="7315200" imgH="17373600" progId="Equation.DSMT4">
                  <p:embed/>
                  <p:pic>
                    <p:nvPicPr>
                      <p:cNvPr id="0" name="图片 1027"/>
                      <p:cNvPicPr>
                        <a:picLocks noChangeAspect="1"/>
                      </p:cNvPicPr>
                      <p:nvPr/>
                    </p:nvPicPr>
                    <p:blipFill>
                      <a:blip r:embed="rId6"/>
                      <a:stretch>
                        <a:fillRect/>
                      </a:stretch>
                    </p:blipFill>
                    <p:spPr>
                      <a:xfrm>
                        <a:off x="9436942" y="2822185"/>
                        <a:ext cx="276224"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3565225"/>
        </p:xfrm>
        <a:graphic>
          <a:graphicData uri="http://schemas.openxmlformats.org/drawingml/2006/table">
            <a:tbl>
              <a:tblPr/>
              <a:tblGrid>
                <a:gridCol w="2817000"/>
                <a:gridCol w="2817000"/>
                <a:gridCol w="2817000"/>
                <a:gridCol w="2817000"/>
              </a:tblGrid>
              <a:tr h="1152157">
                <a:tc rowSpan="3">
                  <a:txBody>
                    <a:bodyPr/>
                    <a:lstStyle/>
                    <a:p>
                      <a:pPr eaLnBrk="0" latinLnBrk="1" hangingPunct="0">
                        <a:lnSpc>
                          <a:spcPct val="150000"/>
                        </a:lnSpc>
                        <a:spcBef>
                          <a:spcPts val="0"/>
                        </a:spcBef>
                      </a:pPr>
                      <a:r>
                        <a:rPr lang="zh-CN" altLang="en-US" sz="6380" kern="0" spc="12596" dirty="0" smtClean="0">
                          <a:solidFill>
                            <a:srgbClr val="000000"/>
                          </a:solidFill>
                          <a:latin typeface="Times New Roman" panose="02020603050405020304" pitchFamily="65" charset="-122"/>
                          <a:ea typeface="华文细黑" panose="02010600040101010101" pitchFamily="65" charset="-122"/>
                        </a:rPr>
                        <a:t> </a:t>
                      </a:r>
                      <a:endParaRPr lang="zh-CN" altLang="en-US" sz="6380" kern="0" spc="12596"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向下传送</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(μ&lt;</a:t>
                      </a:r>
                      <a:r>
                        <a:rPr lang="zh-CN" altLang="en-US" sz="2010" i="1" kern="0" dirty="0" smtClean="0">
                          <a:solidFill>
                            <a:srgbClr val="000000"/>
                          </a:solidFill>
                          <a:latin typeface="Times New Roman" panose="02020603050405020304" pitchFamily="65" charset="-122"/>
                          <a:ea typeface="华文细黑" panose="02010600040101010101" pitchFamily="65" charset="-122"/>
                        </a:rPr>
                        <a:t>tan</a:t>
                      </a:r>
                      <a:r>
                        <a:rPr lang="zh-CN" altLang="en-US" sz="2010" kern="0" dirty="0" smtClean="0">
                          <a:solidFill>
                            <a:srgbClr val="000000"/>
                          </a:solidFill>
                          <a:latin typeface="Times New Roman" panose="02020603050405020304" pitchFamily="65" charset="-122"/>
                          <a:ea typeface="华文细黑" panose="02010600040101010101" pitchFamily="65" charset="-122"/>
                        </a:rPr>
                        <a:t> θ)</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row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&lt;v</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grid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=(μ </a:t>
                      </a:r>
                      <a:r>
                        <a:rPr lang="zh-CN" altLang="en-US" sz="2010" i="1" kern="0" dirty="0" smtClean="0">
                          <a:solidFill>
                            <a:srgbClr val="000000"/>
                          </a:solidFill>
                          <a:latin typeface="Times New Roman" panose="02020603050405020304" pitchFamily="65" charset="-122"/>
                          <a:ea typeface="华文细黑" panose="02010600040101010101" pitchFamily="65" charset="-122"/>
                        </a:rPr>
                        <a:t>cos</a:t>
                      </a:r>
                      <a:r>
                        <a:rPr lang="zh-CN" altLang="en-US" sz="2010" kern="0" dirty="0" smtClean="0">
                          <a:solidFill>
                            <a:srgbClr val="000000"/>
                          </a:solidFill>
                          <a:latin typeface="Times New Roman" panose="02020603050405020304" pitchFamily="65" charset="-122"/>
                          <a:ea typeface="华文细黑" panose="02010600040101010101" pitchFamily="65" charset="-122"/>
                        </a:rPr>
                        <a:t> θ+ </a:t>
                      </a:r>
                      <a:r>
                        <a:rPr lang="zh-CN" altLang="en-US" sz="2010" i="1" kern="0" dirty="0" smtClean="0">
                          <a:solidFill>
                            <a:srgbClr val="000000"/>
                          </a:solidFill>
                          <a:latin typeface="Times New Roman" panose="02020603050405020304" pitchFamily="65" charset="-122"/>
                          <a:ea typeface="华文细黑" panose="02010600040101010101" pitchFamily="65" charset="-122"/>
                        </a:rPr>
                        <a:t>sin</a:t>
                      </a:r>
                      <a:r>
                        <a:rPr lang="zh-CN" altLang="en-US" sz="2010" kern="0" dirty="0" smtClean="0">
                          <a:solidFill>
                            <a:srgbClr val="000000"/>
                          </a:solidFill>
                          <a:latin typeface="Times New Roman" panose="02020603050405020304" pitchFamily="65" charset="-122"/>
                          <a:ea typeface="华文细黑" panose="02010600040101010101" pitchFamily="65" charset="-122"/>
                        </a:rPr>
                        <a:t> θ)g</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i="1" kern="0" dirty="0" smtClean="0">
                          <a:solidFill>
                            <a:srgbClr val="000000"/>
                          </a:solidFill>
                          <a:latin typeface="Times New Roman" panose="02020603050405020304" pitchFamily="65" charset="-122"/>
                          <a:ea typeface="华文细黑" panose="02010600040101010101" pitchFamily="65" charset="-122"/>
                        </a:rPr>
                        <a:t>sin</a:t>
                      </a:r>
                      <a:r>
                        <a:rPr lang="zh-CN" altLang="en-US" sz="2010" kern="0" dirty="0" smtClean="0">
                          <a:solidFill>
                            <a:srgbClr val="000000"/>
                          </a:solidFill>
                          <a:latin typeface="Times New Roman" panose="02020603050405020304" pitchFamily="65" charset="-122"/>
                          <a:ea typeface="华文细黑" panose="02010600040101010101" pitchFamily="65" charset="-122"/>
                        </a:rPr>
                        <a:t> θ-μ </a:t>
                      </a:r>
                      <a:r>
                        <a:rPr lang="zh-CN" altLang="en-US" sz="2010" i="1" kern="0" dirty="0" smtClean="0">
                          <a:solidFill>
                            <a:srgbClr val="000000"/>
                          </a:solidFill>
                          <a:latin typeface="Times New Roman" panose="02020603050405020304" pitchFamily="65" charset="-122"/>
                          <a:ea typeface="华文细黑" panose="02010600040101010101" pitchFamily="65" charset="-122"/>
                        </a:rPr>
                        <a:t>cos</a:t>
                      </a:r>
                      <a:r>
                        <a:rPr lang="zh-CN" altLang="en-US" sz="2010" kern="0" dirty="0" smtClean="0">
                          <a:solidFill>
                            <a:srgbClr val="000000"/>
                          </a:solidFill>
                          <a:latin typeface="Times New Roman" panose="02020603050405020304" pitchFamily="65" charset="-122"/>
                          <a:ea typeface="华文细黑" panose="02010600040101010101" pitchFamily="65" charset="-122"/>
                        </a:rPr>
                        <a:t> θ)g</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r>
              <a:tr h="1803876">
                <a:tc vMerge="1">
                  <a:tcPr marL="45720" marR="45720"/>
                </a:tc>
                <a:tc vMerge="1">
                  <a:tcPr marL="45720" marR="45720"/>
                </a:tc>
                <a:tc>
                  <a:txBody>
                    <a:bodyPr/>
                    <a:lstStyle/>
                    <a:p>
                      <a:pPr eaLnBrk="0" latinLnBrk="1" hangingPunct="0">
                        <a:lnSpc>
                          <a:spcPct val="150000"/>
                        </a:lnSpc>
                        <a:spcBef>
                          <a:spcPts val="64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l&gt;</a:t>
                      </a:r>
                      <a:r>
                        <a:rPr lang="zh-CN" altLang="en-US" sz="2730" kern="0" spc="2894"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,物块先以a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匀</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64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加速,与传送带共速后以</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匀加速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64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l</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730" kern="0" spc="2894"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,物块一直以a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64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匀加速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609192">
                <a:tc v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v</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grid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物块以a=(</a:t>
                      </a:r>
                      <a:r>
                        <a:rPr lang="zh-CN" altLang="en-US" sz="2010" i="1" kern="0" dirty="0" smtClean="0">
                          <a:solidFill>
                            <a:srgbClr val="000000"/>
                          </a:solidFill>
                          <a:latin typeface="Times New Roman" panose="02020603050405020304" pitchFamily="65" charset="-122"/>
                          <a:ea typeface="华文细黑" panose="02010600040101010101" pitchFamily="65" charset="-122"/>
                        </a:rPr>
                        <a:t>sin</a:t>
                      </a:r>
                      <a:r>
                        <a:rPr lang="zh-CN" altLang="en-US" sz="2010" kern="0" dirty="0" smtClean="0">
                          <a:solidFill>
                            <a:srgbClr val="000000"/>
                          </a:solidFill>
                          <a:latin typeface="Times New Roman" panose="02020603050405020304" pitchFamily="65" charset="-122"/>
                          <a:ea typeface="华文细黑" panose="02010600040101010101" pitchFamily="65" charset="-122"/>
                        </a:rPr>
                        <a:t> θ-μ </a:t>
                      </a:r>
                      <a:r>
                        <a:rPr lang="zh-CN" altLang="en-US" sz="2010" i="1" kern="0" dirty="0" smtClean="0">
                          <a:solidFill>
                            <a:srgbClr val="000000"/>
                          </a:solidFill>
                          <a:latin typeface="Times New Roman" panose="02020603050405020304" pitchFamily="65" charset="-122"/>
                          <a:ea typeface="华文细黑" panose="02010600040101010101" pitchFamily="65" charset="-122"/>
                        </a:rPr>
                        <a:t>cos</a:t>
                      </a:r>
                      <a:r>
                        <a:rPr lang="zh-CN" altLang="en-US" sz="2010" kern="0" dirty="0" smtClean="0">
                          <a:solidFill>
                            <a:srgbClr val="000000"/>
                          </a:solidFill>
                          <a:latin typeface="Times New Roman" panose="02020603050405020304" pitchFamily="65" charset="-122"/>
                          <a:ea typeface="华文细黑" panose="02010600040101010101" pitchFamily="65" charset="-122"/>
                        </a:rPr>
                        <a:t> θ)g匀加速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r>
            </a:tbl>
          </a:graphicData>
        </a:graphic>
      </p:graphicFrame>
      <p:pic>
        <p:nvPicPr>
          <p:cNvPr id="3" name="图片 3" descr="textimage63.jpeg"/>
          <p:cNvPicPr>
            <a:picLocks noChangeAspect="1"/>
          </p:cNvPicPr>
          <p:nvPr/>
        </p:nvPicPr>
        <p:blipFill>
          <a:blip r:embed="rId1" cstate="print"/>
          <a:stretch>
            <a:fillRect/>
          </a:stretch>
        </p:blipFill>
        <p:spPr>
          <a:xfrm>
            <a:off x="583044" y="1520420"/>
            <a:ext cx="2323735" cy="1919607"/>
          </a:xfrm>
          <a:prstGeom prst="rect">
            <a:avLst/>
          </a:prstGeom>
        </p:spPr>
      </p:pic>
      <p:graphicFrame>
        <p:nvGraphicFramePr>
          <p:cNvPr id="5" name="对象 4"/>
          <p:cNvGraphicFramePr>
            <a:graphicFrameLocks noChangeAspect="1"/>
          </p:cNvGraphicFramePr>
          <p:nvPr/>
        </p:nvGraphicFramePr>
        <p:xfrm>
          <a:off x="6389163" y="2484165"/>
          <a:ext cx="714375" cy="647700"/>
        </p:xfrm>
        <a:graphic>
          <a:graphicData uri="http://schemas.openxmlformats.org/presentationml/2006/ole">
            <mc:AlternateContent xmlns:mc="http://schemas.openxmlformats.org/markup-compatibility/2006">
              <mc:Choice xmlns:v="urn:schemas-microsoft-com:vml" Requires="v">
                <p:oleObj spid="_x0000_s32769" name="Equation" r:id="rId2" imgW="18897600" imgH="17068800" progId="Equation.DSMT4">
                  <p:embed/>
                </p:oleObj>
              </mc:Choice>
              <mc:Fallback>
                <p:oleObj name="Equation" r:id="rId2" imgW="18897600" imgH="17068800" progId="Equation.DSMT4">
                  <p:embed/>
                  <p:pic>
                    <p:nvPicPr>
                      <p:cNvPr id="0" name="图片 32768"/>
                      <p:cNvPicPr>
                        <a:picLocks noChangeAspect="1"/>
                      </p:cNvPicPr>
                      <p:nvPr/>
                    </p:nvPicPr>
                    <p:blipFill>
                      <a:blip r:embed="rId3"/>
                      <a:stretch>
                        <a:fillRect/>
                      </a:stretch>
                    </p:blipFill>
                    <p:spPr>
                      <a:xfrm>
                        <a:off x="6389163" y="2484165"/>
                        <a:ext cx="714375" cy="6477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9317613" y="2484165"/>
          <a:ext cx="714375" cy="647700"/>
        </p:xfrm>
        <a:graphic>
          <a:graphicData uri="http://schemas.openxmlformats.org/presentationml/2006/ole">
            <mc:AlternateContent xmlns:mc="http://schemas.openxmlformats.org/markup-compatibility/2006">
              <mc:Choice xmlns:v="urn:schemas-microsoft-com:vml" Requires="v">
                <p:oleObj spid="_x0000_s32770" name="Equation" r:id="rId4" imgW="18897600" imgH="17068800" progId="Equation.DSMT4">
                  <p:embed/>
                </p:oleObj>
              </mc:Choice>
              <mc:Fallback>
                <p:oleObj name="Equation" r:id="rId4" imgW="18897600" imgH="17068800" progId="Equation.DSMT4">
                  <p:embed/>
                  <p:pic>
                    <p:nvPicPr>
                      <p:cNvPr id="0" name="图片 32769"/>
                      <p:cNvPicPr>
                        <a:picLocks noChangeAspect="1"/>
                      </p:cNvPicPr>
                      <p:nvPr/>
                    </p:nvPicPr>
                    <p:blipFill>
                      <a:blip r:embed="rId5"/>
                      <a:stretch>
                        <a:fillRect/>
                      </a:stretch>
                    </p:blipFill>
                    <p:spPr>
                      <a:xfrm>
                        <a:off x="9317613" y="2484165"/>
                        <a:ext cx="714375" cy="6477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441135"/>
            <a:ext cx="3004582" cy="859580"/>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微</a:t>
            </a:r>
            <a:r>
              <a:rPr lang="zh-CN" altLang="en-US" sz="5000" b="1" dirty="0" smtClean="0">
                <a:solidFill>
                  <a:schemeClr val="bg1"/>
                </a:solidFill>
                <a:latin typeface="微软雅黑" panose="020B0503020204020204" pitchFamily="34" charset="-122"/>
                <a:ea typeface="微软雅黑" panose="020B0503020204020204" pitchFamily="34" charset="-122"/>
              </a:rPr>
              <a:t>专题</a:t>
            </a:r>
            <a:r>
              <a:rPr lang="en-US" altLang="zh-CN" sz="5000" b="1" dirty="0" smtClean="0">
                <a:solidFill>
                  <a:schemeClr val="bg1"/>
                </a:solidFill>
                <a:latin typeface="微软雅黑" panose="020B0503020204020204" pitchFamily="34" charset="-122"/>
                <a:ea typeface="微软雅黑" panose="020B0503020204020204" pitchFamily="34" charset="-122"/>
              </a:rPr>
              <a:t>6</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99890" y="2105075"/>
            <a:ext cx="6599869" cy="1631012"/>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动力学中的滑块</a:t>
            </a:r>
            <a:r>
              <a:rPr lang="en-US" altLang="zh-CN" sz="5000" b="1" dirty="0" smtClean="0">
                <a:solidFill>
                  <a:schemeClr val="bg2">
                    <a:lumMod val="50000"/>
                  </a:schemeClr>
                </a:solidFill>
                <a:latin typeface="微软雅黑" panose="020B0503020204020204" pitchFamily="34" charset="-122"/>
                <a:ea typeface="微软雅黑" panose="020B0503020204020204" pitchFamily="34" charset="-122"/>
              </a:rPr>
              <a:t>-</a:t>
            </a:r>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木板模型</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2293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kern="0" dirty="0" smtClean="0">
                <a:solidFill>
                  <a:srgbClr val="DE0000"/>
                </a:solidFill>
                <a:latin typeface="微软雅黑" panose="020B0503020204020204" pitchFamily="34" charset="-122"/>
                <a:ea typeface="微软雅黑" panose="020B0503020204020204" pitchFamily="34" charset="-122"/>
              </a:rPr>
              <a:t>题型　动力学中的滑块-木板模型</a:t>
            </a:r>
            <a:endParaRPr lang="zh-CN" altLang="en-US" sz="2400" b="1" kern="0"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一、分析滑块-木板模型的</a:t>
            </a:r>
            <a:r>
              <a:rPr lang="zh-CN" altLang="en-US" sz="2410" b="1" kern="0" dirty="0" smtClean="0">
                <a:solidFill>
                  <a:srgbClr val="000000"/>
                </a:solidFill>
                <a:latin typeface="Times New Roman" panose="02020603050405020304" pitchFamily="65" charset="-122"/>
                <a:ea typeface="微软雅黑" panose="020B0503020204020204" pitchFamily="34" charset="-122"/>
              </a:rPr>
              <a:t>关键</a:t>
            </a:r>
            <a:endParaRPr lang="zh-CN" altLang="en-US" dirty="0"/>
          </a:p>
        </p:txBody>
      </p:sp>
      <p:pic>
        <p:nvPicPr>
          <p:cNvPr id="3" name="图片 3" descr="textimage64.jpeg"/>
          <p:cNvPicPr>
            <a:picLocks noChangeAspect="1"/>
          </p:cNvPicPr>
          <p:nvPr/>
        </p:nvPicPr>
        <p:blipFill>
          <a:blip r:embed="rId1" cstate="print"/>
          <a:stretch>
            <a:fillRect/>
          </a:stretch>
        </p:blipFill>
        <p:spPr>
          <a:xfrm>
            <a:off x="3131766" y="1980109"/>
            <a:ext cx="6331993" cy="3402908"/>
          </a:xfrm>
          <a:prstGeom prst="rect">
            <a:avLst/>
          </a:prstGeo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738972"/>
          </a:xfrm>
          <a:prstGeom prst="rect">
            <a:avLst/>
          </a:prstGeom>
          <a:noFill/>
        </p:spPr>
        <p:txBody>
          <a:bodyPr wrap="square" lIns="0" tIns="0" rIns="0" bIns="0" rtlCol="0">
            <a:spAutoFit/>
          </a:bodyPr>
          <a:lstStyle/>
          <a:p>
            <a:pPr marL="0" indent="0" eaLnBrk="0" latinLnBrk="1" hangingPunct="0">
              <a:lnSpc>
                <a:spcPct val="150000"/>
              </a:lnSpc>
              <a:spcBef>
                <a:spcPts val="422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二、处理滑块-木板模型问题的一般思路</a:t>
            </a:r>
            <a:endParaRPr lang="zh-CN" altLang="en-US" b="1" dirty="0"/>
          </a:p>
          <a:p>
            <a:pPr marL="0" indent="0" eaLnBrk="0" latinLnBrk="1" hangingPunct="0">
              <a:lnSpc>
                <a:spcPct val="150000"/>
              </a:lnSpc>
              <a:spcBef>
                <a:spcPts val="145"/>
              </a:spcBef>
              <a:buNone/>
            </a:pPr>
            <a:r>
              <a:rPr lang="zh-CN" altLang="en-US" sz="13735" kern="0" spc="15966" dirty="0" smtClean="0">
                <a:solidFill>
                  <a:srgbClr val="000000"/>
                </a:solidFill>
                <a:latin typeface="Times New Roman" panose="02020603050405020304" pitchFamily="65" charset="-122"/>
                <a:ea typeface="微软雅黑" panose="020B0503020204020204" pitchFamily="34" charset="-122"/>
              </a:rPr>
              <a:t> </a:t>
            </a:r>
            <a:endParaRPr lang="zh-CN" altLang="en-US" dirty="0"/>
          </a:p>
        </p:txBody>
      </p:sp>
      <p:pic>
        <p:nvPicPr>
          <p:cNvPr id="3" name="图片 3" descr="textimage65.jpeg"/>
          <p:cNvPicPr>
            <a:picLocks noChangeAspect="1"/>
          </p:cNvPicPr>
          <p:nvPr/>
        </p:nvPicPr>
        <p:blipFill>
          <a:blip r:embed="rId1" cstate="print"/>
          <a:stretch>
            <a:fillRect/>
          </a:stretch>
        </p:blipFill>
        <p:spPr>
          <a:xfrm>
            <a:off x="4211886" y="1404045"/>
            <a:ext cx="4403607" cy="4392488"/>
          </a:xfrm>
          <a:prstGeom prst="rect">
            <a:avLst/>
          </a:prstGeo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4648"/>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00" kern="0" dirty="0" smtClean="0">
                <a:solidFill>
                  <a:srgbClr val="DE0000"/>
                </a:solidFill>
                <a:latin typeface="Times New Roman" panose="02020603050405020304" pitchFamily="65" charset="-122"/>
                <a:ea typeface="微软雅黑" panose="020B0503020204020204" pitchFamily="34" charset="-122"/>
              </a:rPr>
              <a:t>类型1　水平面上的滑块-木板模型</a:t>
            </a:r>
            <a:endParaRPr lang="zh-CN" altLang="en-US" sz="2800" dirty="0" smtClean="0"/>
          </a:p>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400" b="1" kern="0"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(2024届四川成都七中月考)</a:t>
            </a:r>
            <a:r>
              <a:rPr lang="zh-CN" altLang="en-US" sz="2410" kern="0" dirty="0" smtClean="0">
                <a:solidFill>
                  <a:srgbClr val="000000"/>
                </a:solidFill>
                <a:latin typeface="Times New Roman" panose="02020603050405020304" pitchFamily="65" charset="-122"/>
                <a:ea typeface="华文细黑" panose="02010600040101010101" pitchFamily="65" charset="-122"/>
              </a:rPr>
              <a:t>(多选)如图所示,质量为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的小铁块和质量为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长木板静止叠放在水平地面上,铁块位于木板的最左端,</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,木板长为</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,铁块可视</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为质点。铁块与长木板间的动摩擦因数</a:t>
            </a:r>
            <a:r>
              <a:rPr lang="zh-CN" altLang="en-US" sz="2410" i="1" kern="0" dirty="0" smtClean="0">
                <a:solidFill>
                  <a:srgbClr val="000000"/>
                </a:solidFill>
                <a:latin typeface="Times New Roman" panose="02020603050405020304" pitchFamily="65" charset="-122"/>
                <a:ea typeface="华文细黑" panose="02010600040101010101" pitchFamily="65" charset="-122"/>
              </a:rPr>
              <a:t>μ</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=3</a:t>
            </a:r>
            <a:r>
              <a:rPr lang="zh-CN" altLang="en-US" sz="2410" i="1" kern="0" dirty="0" smtClean="0">
                <a:solidFill>
                  <a:srgbClr val="000000"/>
                </a:solidFill>
                <a:latin typeface="Times New Roman" panose="02020603050405020304" pitchFamily="65" charset="-122"/>
                <a:ea typeface="华文细黑" panose="02010600040101010101" pitchFamily="65" charset="-122"/>
              </a:rPr>
              <a:t>μ</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μ</a:t>
            </a:r>
            <a:r>
              <a:rPr lang="zh-CN" altLang="en-US" sz="2410" kern="0" dirty="0" smtClean="0">
                <a:solidFill>
                  <a:srgbClr val="000000"/>
                </a:solidFill>
                <a:latin typeface="Times New Roman" panose="02020603050405020304" pitchFamily="65" charset="-122"/>
                <a:ea typeface="华文细黑" panose="02010600040101010101" pitchFamily="65" charset="-122"/>
              </a:rPr>
              <a:t>为已知量),长木板与地面间的动摩擦</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因数</a:t>
            </a:r>
            <a:r>
              <a:rPr lang="zh-CN" altLang="en-US" sz="2410" i="1" kern="0" dirty="0" smtClean="0">
                <a:solidFill>
                  <a:srgbClr val="000000"/>
                </a:solidFill>
                <a:latin typeface="Times New Roman" panose="02020603050405020304" pitchFamily="65" charset="-122"/>
                <a:ea typeface="华文细黑" panose="02010600040101010101" pitchFamily="65" charset="-122"/>
              </a:rPr>
              <a:t>μ</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μ</a:t>
            </a:r>
            <a:r>
              <a:rPr lang="zh-CN" altLang="en-US" sz="2410" kern="0" dirty="0" smtClean="0">
                <a:solidFill>
                  <a:srgbClr val="000000"/>
                </a:solidFill>
                <a:latin typeface="Times New Roman" panose="02020603050405020304" pitchFamily="65" charset="-122"/>
                <a:ea typeface="华文细黑" panose="02010600040101010101" pitchFamily="65" charset="-122"/>
              </a:rPr>
              <a:t>,且最大静摩擦力与滑动摩擦力相等,重力加速度为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。现对铁块施加一个水</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平向右的恒定拉力</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,下列说法正确的是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5245" kern="0" spc="31055"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89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A.若</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=7</a:t>
            </a:r>
            <a:r>
              <a:rPr lang="zh-CN" altLang="en-US" sz="2410" i="1" kern="0" dirty="0" smtClean="0">
                <a:solidFill>
                  <a:srgbClr val="000000"/>
                </a:solidFill>
                <a:latin typeface="Times New Roman" panose="02020603050405020304" pitchFamily="65" charset="-122"/>
                <a:ea typeface="华文细黑" panose="02010600040101010101" pitchFamily="65" charset="-122"/>
              </a:rPr>
              <a:t>μmg</a:t>
            </a:r>
            <a:r>
              <a:rPr lang="zh-CN" altLang="en-US" sz="2410" kern="0" dirty="0" smtClean="0">
                <a:solidFill>
                  <a:srgbClr val="000000"/>
                </a:solidFill>
                <a:latin typeface="Times New Roman" panose="02020603050405020304" pitchFamily="65" charset="-122"/>
                <a:ea typeface="华文细黑" panose="02010600040101010101" pitchFamily="65" charset="-122"/>
              </a:rPr>
              <a:t>,铁块需经过</a:t>
            </a:r>
            <a:r>
              <a:rPr lang="zh-CN" altLang="en-US" sz="3545" kern="0" spc="215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才能离开木板</a:t>
            </a:r>
            <a:endParaRPr lang="zh-CN" altLang="en-US" dirty="0"/>
          </a:p>
        </p:txBody>
      </p:sp>
      <p:pic>
        <p:nvPicPr>
          <p:cNvPr id="3" name="图片 3" descr="textimage66.jpeg"/>
          <p:cNvPicPr>
            <a:picLocks noChangeAspect="1"/>
          </p:cNvPicPr>
          <p:nvPr/>
        </p:nvPicPr>
        <p:blipFill>
          <a:blip r:embed="rId1" cstate="print"/>
          <a:stretch>
            <a:fillRect/>
          </a:stretch>
        </p:blipFill>
        <p:spPr>
          <a:xfrm>
            <a:off x="4499918" y="4140349"/>
            <a:ext cx="3170470" cy="884325"/>
          </a:xfrm>
          <a:prstGeom prst="rect">
            <a:avLst/>
          </a:prstGeom>
        </p:spPr>
      </p:pic>
      <p:graphicFrame>
        <p:nvGraphicFramePr>
          <p:cNvPr id="5" name="对象 4"/>
          <p:cNvGraphicFramePr>
            <a:graphicFrameLocks noChangeAspect="1"/>
          </p:cNvGraphicFramePr>
          <p:nvPr/>
        </p:nvGraphicFramePr>
        <p:xfrm>
          <a:off x="3717268" y="5530931"/>
          <a:ext cx="723900" cy="790575"/>
        </p:xfrm>
        <a:graphic>
          <a:graphicData uri="http://schemas.openxmlformats.org/presentationml/2006/ole">
            <mc:AlternateContent xmlns:mc="http://schemas.openxmlformats.org/markup-compatibility/2006">
              <mc:Choice xmlns:v="urn:schemas-microsoft-com:vml" Requires="v">
                <p:oleObj spid="_x0000_s33793" name="Equation" r:id="rId2" imgW="19202400" imgH="21031200" progId="Equation.DSMT4">
                  <p:embed/>
                </p:oleObj>
              </mc:Choice>
              <mc:Fallback>
                <p:oleObj name="Equation" r:id="rId2" imgW="19202400" imgH="21031200" progId="Equation.DSMT4">
                  <p:embed/>
                  <p:pic>
                    <p:nvPicPr>
                      <p:cNvPr id="0" name="图片 33792"/>
                      <p:cNvPicPr>
                        <a:picLocks noChangeAspect="1"/>
                      </p:cNvPicPr>
                      <p:nvPr/>
                    </p:nvPicPr>
                    <p:blipFill>
                      <a:blip r:embed="rId3"/>
                      <a:stretch>
                        <a:fillRect/>
                      </a:stretch>
                    </p:blipFill>
                    <p:spPr>
                      <a:xfrm>
                        <a:off x="3717268" y="5530931"/>
                        <a:ext cx="723900" cy="7905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B.若</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=7</a:t>
            </a:r>
            <a:r>
              <a:rPr lang="zh-CN" altLang="en-US" sz="2410" i="1" kern="0" dirty="0" smtClean="0">
                <a:solidFill>
                  <a:srgbClr val="000000"/>
                </a:solidFill>
                <a:latin typeface="Times New Roman" panose="02020603050405020304" pitchFamily="65" charset="-122"/>
                <a:ea typeface="华文细黑" panose="02010600040101010101" pitchFamily="65" charset="-122"/>
              </a:rPr>
              <a:t>μmg</a:t>
            </a:r>
            <a:r>
              <a:rPr lang="zh-CN" altLang="en-US" sz="2410" kern="0" dirty="0" smtClean="0">
                <a:solidFill>
                  <a:srgbClr val="000000"/>
                </a:solidFill>
                <a:latin typeface="Times New Roman" panose="02020603050405020304" pitchFamily="65" charset="-122"/>
                <a:ea typeface="华文细黑" panose="02010600040101010101" pitchFamily="65" charset="-122"/>
              </a:rPr>
              <a:t>,铁块需经过</a:t>
            </a:r>
            <a:r>
              <a:rPr lang="zh-CN" altLang="en-US" sz="3545" kern="0" spc="215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才能离开木板</a:t>
            </a:r>
            <a:endParaRPr lang="zh-CN" altLang="en-US" dirty="0"/>
          </a:p>
          <a:p>
            <a:pPr marL="0" indent="0" eaLnBrk="0" latinLnBrk="1" hangingPunct="0">
              <a:lnSpc>
                <a:spcPct val="150000"/>
              </a:lnSpc>
              <a:spcBef>
                <a:spcPts val="22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C.为使铁块能离开木板,且离开木板时铁块相对于地面的速度最小,</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应该为3</a:t>
            </a:r>
            <a:r>
              <a:rPr lang="zh-CN" altLang="en-US" sz="2410" i="1" kern="0" dirty="0" smtClean="0">
                <a:solidFill>
                  <a:srgbClr val="000000"/>
                </a:solidFill>
                <a:latin typeface="Times New Roman" panose="02020603050405020304" pitchFamily="65" charset="-122"/>
                <a:ea typeface="华文细黑" panose="02010600040101010101" pitchFamily="65" charset="-122"/>
              </a:rPr>
              <a:t>μmg</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D.为使铁块能离开木板,且离开木板时铁块相对于地面的速度最小,</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应该为5</a:t>
            </a:r>
            <a:r>
              <a:rPr lang="zh-CN" altLang="en-US" sz="2410" i="1" kern="0" dirty="0" smtClean="0">
                <a:solidFill>
                  <a:srgbClr val="000000"/>
                </a:solidFill>
                <a:latin typeface="Times New Roman" panose="02020603050405020304" pitchFamily="65" charset="-122"/>
                <a:ea typeface="华文细黑" panose="02010600040101010101" pitchFamily="65" charset="-122"/>
              </a:rPr>
              <a:t>μmg</a:t>
            </a:r>
            <a:endParaRPr lang="zh-CN" altLang="en-US" dirty="0"/>
          </a:p>
        </p:txBody>
      </p:sp>
      <p:graphicFrame>
        <p:nvGraphicFramePr>
          <p:cNvPr id="4" name="对象 3"/>
          <p:cNvGraphicFramePr>
            <a:graphicFrameLocks noChangeAspect="1"/>
          </p:cNvGraphicFramePr>
          <p:nvPr/>
        </p:nvGraphicFramePr>
        <p:xfrm>
          <a:off x="3700384" y="763779"/>
          <a:ext cx="723900" cy="790575"/>
        </p:xfrm>
        <a:graphic>
          <a:graphicData uri="http://schemas.openxmlformats.org/presentationml/2006/ole">
            <mc:AlternateContent xmlns:mc="http://schemas.openxmlformats.org/markup-compatibility/2006">
              <mc:Choice xmlns:v="urn:schemas-microsoft-com:vml" Requires="v">
                <p:oleObj spid="_x0000_s34817" name="Equation" r:id="rId1" imgW="19202400" imgH="21031200" progId="Equation.DSMT4">
                  <p:embed/>
                </p:oleObj>
              </mc:Choice>
              <mc:Fallback>
                <p:oleObj name="Equation" r:id="rId1" imgW="19202400" imgH="21031200" progId="Equation.DSMT4">
                  <p:embed/>
                  <p:pic>
                    <p:nvPicPr>
                      <p:cNvPr id="0" name="图片 34816"/>
                      <p:cNvPicPr>
                        <a:picLocks noChangeAspect="1"/>
                      </p:cNvPicPr>
                      <p:nvPr/>
                    </p:nvPicPr>
                    <p:blipFill>
                      <a:blip r:embed="rId2"/>
                      <a:stretch>
                        <a:fillRect/>
                      </a:stretch>
                    </p:blipFill>
                    <p:spPr>
                      <a:xfrm>
                        <a:off x="3700384" y="763779"/>
                        <a:ext cx="723900" cy="790575"/>
                      </a:xfrm>
                      <a:prstGeom prst="rect">
                        <a:avLst/>
                      </a:prstGeom>
                      <a:noFill/>
                      <a:ln w="9525">
                        <a:noFill/>
                      </a:ln>
                    </p:spPr>
                  </p:pic>
                </p:oleObj>
              </mc:Fallback>
            </mc:AlternateContent>
          </a:graphicData>
        </a:graphic>
      </p:graphicFrame>
      <p:sp>
        <p:nvSpPr>
          <p:cNvPr id="5" name="TextBox 2"/>
          <p:cNvSpPr txBox="1"/>
          <p:nvPr/>
        </p:nvSpPr>
        <p:spPr>
          <a:xfrm>
            <a:off x="468000" y="3132237"/>
            <a:ext cx="11831400" cy="49744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FF0000"/>
                </a:solidFill>
                <a:latin typeface="Times New Roman" panose="02020603050405020304" pitchFamily="65" charset="-122"/>
                <a:ea typeface="楷体_GB2312" pitchFamily="65" charset="-122"/>
              </a:rPr>
              <a:t>AD</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56018"/>
            <a:ext cx="11831400" cy="420268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=7</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时,对铁块,根据牛顿第二定律有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=4</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;对木板,根据</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牛顿第二定律有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;设铁块离开木板的时间为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,铁块对地位移</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,木板对地位移为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,铁块从木板右端离开木板,</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,联立解得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545" kern="0" spc="215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A正确,B错误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。设拉力为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'时,铁块和木板的对地加速度分别为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和</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,铁块在</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7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木板上运动的时间为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',对铁块有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31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-3</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,对木板有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为定值,且</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930" kern="0" spc="-120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,铁块从木板右端离开满足条件</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610" kern="0" spc="561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,铁块离开</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4180993" y="1520412"/>
          <a:ext cx="219075" cy="657225"/>
        </p:xfrm>
        <a:graphic>
          <a:graphicData uri="http://schemas.openxmlformats.org/presentationml/2006/ole">
            <mc:AlternateContent xmlns:mc="http://schemas.openxmlformats.org/markup-compatibility/2006">
              <mc:Choice xmlns:v="urn:schemas-microsoft-com:vml" Requires="v">
                <p:oleObj spid="_x0000_s35841" name="Equation" r:id="rId1" imgW="5791200" imgH="17373600" progId="Equation.DSMT4">
                  <p:embed/>
                </p:oleObj>
              </mc:Choice>
              <mc:Fallback>
                <p:oleObj name="Equation" r:id="rId1" imgW="5791200" imgH="17373600" progId="Equation.DSMT4">
                  <p:embed/>
                  <p:pic>
                    <p:nvPicPr>
                      <p:cNvPr id="0" name="图片 35840"/>
                      <p:cNvPicPr>
                        <a:picLocks noChangeAspect="1"/>
                      </p:cNvPicPr>
                      <p:nvPr/>
                    </p:nvPicPr>
                    <p:blipFill>
                      <a:blip r:embed="rId2"/>
                      <a:stretch>
                        <a:fillRect/>
                      </a:stretch>
                    </p:blipFill>
                    <p:spPr>
                      <a:xfrm>
                        <a:off x="4180993" y="1520412"/>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5250413" y="1520412"/>
          <a:ext cx="219075" cy="657225"/>
        </p:xfrm>
        <a:graphic>
          <a:graphicData uri="http://schemas.openxmlformats.org/presentationml/2006/ole">
            <mc:AlternateContent xmlns:mc="http://schemas.openxmlformats.org/markup-compatibility/2006">
              <mc:Choice xmlns:v="urn:schemas-microsoft-com:vml" Requires="v">
                <p:oleObj spid="_x0000_s35842" name="Equation" r:id="rId3" imgW="5791200" imgH="17373600" progId="Equation.DSMT4">
                  <p:embed/>
                </p:oleObj>
              </mc:Choice>
              <mc:Fallback>
                <p:oleObj name="Equation" r:id="rId3" imgW="5791200" imgH="17373600" progId="Equation.DSMT4">
                  <p:embed/>
                  <p:pic>
                    <p:nvPicPr>
                      <p:cNvPr id="0" name="图片 35841"/>
                      <p:cNvPicPr>
                        <a:picLocks noChangeAspect="1"/>
                      </p:cNvPicPr>
                      <p:nvPr/>
                    </p:nvPicPr>
                    <p:blipFill>
                      <a:blip r:embed="rId4"/>
                      <a:stretch>
                        <a:fillRect/>
                      </a:stretch>
                    </p:blipFill>
                    <p:spPr>
                      <a:xfrm>
                        <a:off x="5250413" y="1520412"/>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640573" y="2249741"/>
          <a:ext cx="723900" cy="790575"/>
        </p:xfrm>
        <a:graphic>
          <a:graphicData uri="http://schemas.openxmlformats.org/presentationml/2006/ole">
            <mc:AlternateContent xmlns:mc="http://schemas.openxmlformats.org/markup-compatibility/2006">
              <mc:Choice xmlns:v="urn:schemas-microsoft-com:vml" Requires="v">
                <p:oleObj spid="_x0000_s35843" name="Equation" r:id="rId5" imgW="19202400" imgH="21031200" progId="Equation.DSMT4">
                  <p:embed/>
                </p:oleObj>
              </mc:Choice>
              <mc:Fallback>
                <p:oleObj name="Equation" r:id="rId5" imgW="19202400" imgH="21031200" progId="Equation.DSMT4">
                  <p:embed/>
                  <p:pic>
                    <p:nvPicPr>
                      <p:cNvPr id="0" name="图片 35842"/>
                      <p:cNvPicPr>
                        <a:picLocks noChangeAspect="1"/>
                      </p:cNvPicPr>
                      <p:nvPr/>
                    </p:nvPicPr>
                    <p:blipFill>
                      <a:blip r:embed="rId6"/>
                      <a:stretch>
                        <a:fillRect/>
                      </a:stretch>
                    </p:blipFill>
                    <p:spPr>
                      <a:xfrm>
                        <a:off x="640573" y="2249741"/>
                        <a:ext cx="723900" cy="79057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7213683" y="3050439"/>
          <a:ext cx="352424" cy="657224"/>
        </p:xfrm>
        <a:graphic>
          <a:graphicData uri="http://schemas.openxmlformats.org/presentationml/2006/ole">
            <mc:AlternateContent xmlns:mc="http://schemas.openxmlformats.org/markup-compatibility/2006">
              <mc:Choice xmlns:v="urn:schemas-microsoft-com:vml" Requires="v">
                <p:oleObj spid="_x0000_s35844" name="Equation" r:id="rId7" imgW="9448800" imgH="17373600" progId="Equation.DSMT4">
                  <p:embed/>
                </p:oleObj>
              </mc:Choice>
              <mc:Fallback>
                <p:oleObj name="Equation" r:id="rId7" imgW="9448800" imgH="17373600" progId="Equation.DSMT4">
                  <p:embed/>
                  <p:pic>
                    <p:nvPicPr>
                      <p:cNvPr id="0" name="图片 35843"/>
                      <p:cNvPicPr>
                        <a:picLocks noChangeAspect="1"/>
                      </p:cNvPicPr>
                      <p:nvPr/>
                    </p:nvPicPr>
                    <p:blipFill>
                      <a:blip r:embed="rId8"/>
                      <a:stretch>
                        <a:fillRect/>
                      </a:stretch>
                    </p:blipFill>
                    <p:spPr>
                      <a:xfrm>
                        <a:off x="7213683" y="3050439"/>
                        <a:ext cx="352424"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8703005" y="3050439"/>
          <a:ext cx="219075" cy="657225"/>
        </p:xfrm>
        <a:graphic>
          <a:graphicData uri="http://schemas.openxmlformats.org/presentationml/2006/ole">
            <mc:AlternateContent xmlns:mc="http://schemas.openxmlformats.org/markup-compatibility/2006">
              <mc:Choice xmlns:v="urn:schemas-microsoft-com:vml" Requires="v">
                <p:oleObj spid="_x0000_s35845" name="Equation" r:id="rId9" imgW="5791200" imgH="17373600" progId="Equation.DSMT4">
                  <p:embed/>
                </p:oleObj>
              </mc:Choice>
              <mc:Fallback>
                <p:oleObj name="Equation" r:id="rId9" imgW="5791200" imgH="17373600" progId="Equation.DSMT4">
                  <p:embed/>
                  <p:pic>
                    <p:nvPicPr>
                      <p:cNvPr id="0" name="图片 35844"/>
                      <p:cNvPicPr>
                        <a:picLocks noChangeAspect="1"/>
                      </p:cNvPicPr>
                      <p:nvPr/>
                    </p:nvPicPr>
                    <p:blipFill>
                      <a:blip r:embed="rId10"/>
                      <a:stretch>
                        <a:fillRect/>
                      </a:stretch>
                    </p:blipFill>
                    <p:spPr>
                      <a:xfrm>
                        <a:off x="8703005" y="3050439"/>
                        <a:ext cx="219075"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2256940" y="3838468"/>
          <a:ext cx="219074" cy="657224"/>
        </p:xfrm>
        <a:graphic>
          <a:graphicData uri="http://schemas.openxmlformats.org/presentationml/2006/ole">
            <mc:AlternateContent xmlns:mc="http://schemas.openxmlformats.org/markup-compatibility/2006">
              <mc:Choice xmlns:v="urn:schemas-microsoft-com:vml" Requires="v">
                <p:oleObj spid="_x0000_s35846" name="Equation" r:id="rId11" imgW="5791200" imgH="17373600" progId="Equation.DSMT4">
                  <p:embed/>
                </p:oleObj>
              </mc:Choice>
              <mc:Fallback>
                <p:oleObj name="Equation" r:id="rId11" imgW="5791200" imgH="17373600" progId="Equation.DSMT4">
                  <p:embed/>
                  <p:pic>
                    <p:nvPicPr>
                      <p:cNvPr id="0" name="图片 35845"/>
                      <p:cNvPicPr>
                        <a:picLocks noChangeAspect="1"/>
                      </p:cNvPicPr>
                      <p:nvPr/>
                    </p:nvPicPr>
                    <p:blipFill>
                      <a:blip r:embed="rId12"/>
                      <a:stretch>
                        <a:fillRect/>
                      </a:stretch>
                    </p:blipFill>
                    <p:spPr>
                      <a:xfrm>
                        <a:off x="2256940" y="3838468"/>
                        <a:ext cx="219074" cy="65722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9156165" y="3782546"/>
          <a:ext cx="1171574" cy="809624"/>
        </p:xfrm>
        <a:graphic>
          <a:graphicData uri="http://schemas.openxmlformats.org/presentationml/2006/ole">
            <mc:AlternateContent xmlns:mc="http://schemas.openxmlformats.org/markup-compatibility/2006">
              <mc:Choice xmlns:v="urn:schemas-microsoft-com:vml" Requires="v">
                <p:oleObj spid="_x0000_s35847" name="Equation" r:id="rId13" imgW="31089600" imgH="21336000" progId="Equation.DSMT4">
                  <p:embed/>
                </p:oleObj>
              </mc:Choice>
              <mc:Fallback>
                <p:oleObj name="Equation" r:id="rId13" imgW="31089600" imgH="21336000" progId="Equation.DSMT4">
                  <p:embed/>
                  <p:pic>
                    <p:nvPicPr>
                      <p:cNvPr id="0" name="图片 35846"/>
                      <p:cNvPicPr>
                        <a:picLocks noChangeAspect="1"/>
                      </p:cNvPicPr>
                      <p:nvPr/>
                    </p:nvPicPr>
                    <p:blipFill>
                      <a:blip r:embed="rId14"/>
                      <a:stretch>
                        <a:fillRect/>
                      </a:stretch>
                    </p:blipFill>
                    <p:spPr>
                      <a:xfrm>
                        <a:off x="9156165" y="3782546"/>
                        <a:ext cx="1171574" cy="809624"/>
                      </a:xfrm>
                      <a:prstGeom prst="rect">
                        <a:avLst/>
                      </a:prstGeom>
                      <a:noFill/>
                      <a:ln w="9525">
                        <a:noFill/>
                      </a:ln>
                    </p:spPr>
                  </p:pic>
                </p:oleObj>
              </mc:Fallback>
            </mc:AlternateContent>
          </a:graphicData>
        </a:graphic>
      </p:graphicFrame>
      <p:sp>
        <p:nvSpPr>
          <p:cNvPr id="11" name="TextBox 2"/>
          <p:cNvSpPr txBox="1"/>
          <p:nvPr/>
        </p:nvSpPr>
        <p:spPr>
          <a:xfrm>
            <a:off x="468000" y="4582939"/>
            <a:ext cx="11831400" cy="171765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木板时的速度</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815" i="1" kern="0" baseline="-1500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815" i="1" kern="0" baseline="-1500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65" kern="0" spc="585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4755" kern="0" spc="537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,由数学知识可知,当</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815" i="1" kern="0" baseline="-1500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μg</a:t>
            </a:r>
            <a:r>
              <a:rPr lang="zh-CN" altLang="en-US" sz="2410" kern="0" dirty="0" smtClean="0">
                <a:solidFill>
                  <a:srgbClr val="000000"/>
                </a:solidFill>
                <a:latin typeface="Times New Roman" panose="02020603050405020304" pitchFamily="65" charset="-122"/>
                <a:ea typeface="楷体_GB2312" pitchFamily="65" charset="-122"/>
              </a:rPr>
              <a:t>时铁块的速</a:t>
            </a:r>
            <a:endParaRPr lang="zh-CN" altLang="en-US" dirty="0"/>
          </a:p>
          <a:p>
            <a:pPr marL="0" indent="0" eaLnBrk="0" latinLnBrk="1" hangingPunct="0">
              <a:lnSpc>
                <a:spcPct val="150000"/>
              </a:lnSpc>
              <a:spcBef>
                <a:spcPts val="550"/>
              </a:spcBef>
              <a:buNone/>
            </a:pPr>
            <a:r>
              <a:rPr lang="zh-CN" altLang="en-US" sz="2410" kern="0" dirty="0" smtClean="0">
                <a:solidFill>
                  <a:srgbClr val="000000"/>
                </a:solidFill>
                <a:latin typeface="Times New Roman" panose="02020603050405020304" pitchFamily="65" charset="-122"/>
                <a:ea typeface="楷体_GB2312" pitchFamily="65" charset="-122"/>
              </a:rPr>
              <a:t>度最小(点拨:熟练应用一元二次函数求极值的知识),可得</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5</a:t>
            </a:r>
            <a:r>
              <a:rPr lang="zh-CN" altLang="en-US" sz="2410" i="1" kern="0" dirty="0" smtClean="0">
                <a:solidFill>
                  <a:srgbClr val="000000"/>
                </a:solidFill>
                <a:latin typeface="Times New Roman" panose="02020603050405020304" pitchFamily="65" charset="-122"/>
                <a:ea typeface="楷体_GB2312" pitchFamily="65" charset="-122"/>
              </a:rPr>
              <a:t>μmg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C错误,D正确</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12" name="对象 11"/>
          <p:cNvGraphicFramePr>
            <a:graphicFrameLocks noChangeAspect="1"/>
          </p:cNvGraphicFramePr>
          <p:nvPr/>
        </p:nvGraphicFramePr>
        <p:xfrm>
          <a:off x="3848349" y="4891406"/>
          <a:ext cx="1171575" cy="809625"/>
        </p:xfrm>
        <a:graphic>
          <a:graphicData uri="http://schemas.openxmlformats.org/presentationml/2006/ole">
            <mc:AlternateContent xmlns:mc="http://schemas.openxmlformats.org/markup-compatibility/2006">
              <mc:Choice xmlns:v="urn:schemas-microsoft-com:vml" Requires="v">
                <p:oleObj spid="_x0000_s35848" name="Equation" r:id="rId15" imgW="31089600" imgH="21336000" progId="Equation.DSMT4">
                  <p:embed/>
                </p:oleObj>
              </mc:Choice>
              <mc:Fallback>
                <p:oleObj name="Equation" r:id="rId15" imgW="31089600" imgH="21336000" progId="Equation.DSMT4">
                  <p:embed/>
                  <p:pic>
                    <p:nvPicPr>
                      <p:cNvPr id="0" name="图片 35847"/>
                      <p:cNvPicPr>
                        <a:picLocks noChangeAspect="1"/>
                      </p:cNvPicPr>
                      <p:nvPr/>
                    </p:nvPicPr>
                    <p:blipFill>
                      <a:blip r:embed="rId16"/>
                      <a:stretch>
                        <a:fillRect/>
                      </a:stretch>
                    </p:blipFill>
                    <p:spPr>
                      <a:xfrm>
                        <a:off x="3848349" y="4891406"/>
                        <a:ext cx="1171575" cy="809625"/>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5192497" y="4892522"/>
          <a:ext cx="1104664" cy="981924"/>
        </p:xfrm>
        <a:graphic>
          <a:graphicData uri="http://schemas.openxmlformats.org/presentationml/2006/ole">
            <mc:AlternateContent xmlns:mc="http://schemas.openxmlformats.org/markup-compatibility/2006">
              <mc:Choice xmlns:v="urn:schemas-microsoft-com:vml" Requires="v">
                <p:oleObj spid="_x0000_s35849" name="Equation" r:id="rId17" imgW="34137600" imgH="30175200" progId="Equation.DSMT4">
                  <p:embed/>
                </p:oleObj>
              </mc:Choice>
              <mc:Fallback>
                <p:oleObj name="Equation" r:id="rId17" imgW="34137600" imgH="30175200" progId="Equation.DSMT4">
                  <p:embed/>
                  <p:pic>
                    <p:nvPicPr>
                      <p:cNvPr id="0" name="图片 35848"/>
                      <p:cNvPicPr>
                        <a:picLocks noChangeAspect="1"/>
                      </p:cNvPicPr>
                      <p:nvPr/>
                    </p:nvPicPr>
                    <p:blipFill>
                      <a:blip r:embed="rId18"/>
                      <a:stretch>
                        <a:fillRect/>
                      </a:stretch>
                    </p:blipFill>
                    <p:spPr>
                      <a:xfrm>
                        <a:off x="5192497" y="4892522"/>
                        <a:ext cx="1104664" cy="9819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34950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400" b="1" kern="0"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一长木板置于粗糙水平地面上,木板左端放置一可视为质点的小物块,在木板</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右侧有一墙壁,木板右端与墙壁的距离为4.5 m,如图1所示。从</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=0时刻开始,小物块和</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木板一起以共同速度向右运动,直至</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=1 s时木板与墙壁碰撞,碰撞时间极短,碰撞前后木</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板的速度大小不变、方向相反;运动过程中小物块始终未离开木板。已知碰撞后1 s时</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间内小物块的</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图像如图2所示,木板的质量是小物块质量的15倍,重力加速度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取</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10 m/</a:t>
            </a:r>
            <a:r>
              <a:rPr lang="zh-CN" altLang="en-US" sz="2410" kern="0" dirty="0" smtClean="0">
                <a:solidFill>
                  <a:srgbClr val="000000"/>
                </a:solidFill>
                <a:latin typeface="Times New Roman" panose="02020603050405020304" pitchFamily="65" charset="-122"/>
                <a:ea typeface="华文细黑" panose="02010600040101010101" pitchFamily="65" charset="-122"/>
              </a:rPr>
              <a:t>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67.jpeg"/>
          <p:cNvPicPr>
            <a:picLocks noChangeAspect="1"/>
          </p:cNvPicPr>
          <p:nvPr/>
        </p:nvPicPr>
        <p:blipFill>
          <a:blip r:embed="rId1" cstate="print"/>
          <a:stretch>
            <a:fillRect/>
          </a:stretch>
        </p:blipFill>
        <p:spPr>
          <a:xfrm>
            <a:off x="3947377" y="4199688"/>
            <a:ext cx="1981200" cy="838199"/>
          </a:xfrm>
          <a:prstGeom prst="rect">
            <a:avLst/>
          </a:prstGeom>
        </p:spPr>
      </p:pic>
      <p:pic>
        <p:nvPicPr>
          <p:cNvPr id="4" name="图片 4" descr="textimage68.jpeg"/>
          <p:cNvPicPr>
            <a:picLocks noChangeAspect="1"/>
          </p:cNvPicPr>
          <p:nvPr/>
        </p:nvPicPr>
        <p:blipFill>
          <a:blip r:embed="rId2" cstate="print"/>
          <a:stretch>
            <a:fillRect/>
          </a:stretch>
        </p:blipFill>
        <p:spPr>
          <a:xfrm>
            <a:off x="6588150" y="3564285"/>
            <a:ext cx="1990828" cy="2109005"/>
          </a:xfrm>
          <a:prstGeom prst="rect">
            <a:avLst/>
          </a:prstGeo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04065"/>
          </a:xfrm>
          <a:prstGeom prst="rect">
            <a:avLst/>
          </a:prstGeom>
          <a:noFill/>
        </p:spPr>
        <p:txBody>
          <a:bodyPr wrap="square" lIns="0" tIns="0" rIns="0" bIns="0" rtlCol="0">
            <a:spAutoFit/>
          </a:bodyPr>
          <a:lstStyle/>
          <a:p>
            <a:pPr marL="0" indent="0" eaLnBrk="0" latinLnBrk="1" hangingPunct="0">
              <a:lnSpc>
                <a:spcPct val="150000"/>
              </a:lnSpc>
              <a:spcBef>
                <a:spcPts val="213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1)求木板与墙壁碰撞前的加速度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(2)求木板与地面之间的动摩擦因数</a:t>
            </a:r>
            <a:r>
              <a:rPr lang="zh-CN" altLang="en-US" sz="2410" i="1" kern="0" dirty="0" smtClean="0">
                <a:solidFill>
                  <a:srgbClr val="000000"/>
                </a:solidFill>
                <a:latin typeface="Times New Roman" panose="02020603050405020304" pitchFamily="65" charset="-122"/>
                <a:ea typeface="华文细黑" panose="02010600040101010101" pitchFamily="65" charset="-122"/>
              </a:rPr>
              <a:t>μ</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和小物块与木板之间的动摩擦因数</a:t>
            </a:r>
            <a:r>
              <a:rPr lang="zh-CN" altLang="en-US" sz="2410" i="1" kern="0" dirty="0" smtClean="0">
                <a:solidFill>
                  <a:srgbClr val="000000"/>
                </a:solidFill>
                <a:latin typeface="Times New Roman" panose="02020603050405020304" pitchFamily="65" charset="-122"/>
                <a:ea typeface="华文细黑" panose="02010600040101010101" pitchFamily="65" charset="-122"/>
              </a:rPr>
              <a:t>μ</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(3)求木板在</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=2 s时的速度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(4)求木板的最小长度</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和木板右端到墙壁的最终距离</a:t>
            </a:r>
            <a:r>
              <a:rPr lang="zh-CN" altLang="en-US" sz="2410" i="1" kern="0" dirty="0" smtClean="0">
                <a:solidFill>
                  <a:srgbClr val="000000"/>
                </a:solidFill>
                <a:latin typeface="Times New Roman" panose="02020603050405020304" pitchFamily="65" charset="-122"/>
                <a:ea typeface="华文细黑" panose="02010600040101010101" pitchFamily="65" charset="-122"/>
              </a:rPr>
              <a:t>s</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84291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解题</a:t>
            </a:r>
            <a:r>
              <a:rPr lang="zh-CN" altLang="en-US" sz="2410" b="1" kern="0" dirty="0" smtClean="0">
                <a:solidFill>
                  <a:srgbClr val="DE0000"/>
                </a:solidFill>
                <a:ea typeface="微软雅黑" panose="020B0503020204020204" pitchFamily="34" charset="-122"/>
              </a:rPr>
              <a:t>导引</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先</a:t>
            </a:r>
            <a:r>
              <a:rPr lang="zh-CN" altLang="en-US" sz="2410" kern="0" dirty="0" smtClean="0">
                <a:solidFill>
                  <a:srgbClr val="000000"/>
                </a:solidFill>
                <a:latin typeface="Times New Roman" panose="02020603050405020304" pitchFamily="65" charset="-122"/>
                <a:ea typeface="楷体_GB2312" pitchFamily="65" charset="-122"/>
              </a:rPr>
              <a:t>分析小物块与木板的运动过程:小物块与木板一起向右运动→木板与墙壁碰撞(木板</a:t>
            </a:r>
            <a:br>
              <a:rPr dirty="0"/>
            </a:br>
            <a:r>
              <a:rPr lang="zh-CN" altLang="en-US" sz="2410" kern="0" dirty="0" smtClean="0">
                <a:solidFill>
                  <a:srgbClr val="000000"/>
                </a:solidFill>
                <a:latin typeface="Times New Roman" panose="02020603050405020304" pitchFamily="65" charset="-122"/>
                <a:ea typeface="楷体_GB2312" pitchFamily="65" charset="-122"/>
              </a:rPr>
              <a:t>速度方向突变为向左、小物块速度没有发生突变)→木板向左减速、小物块向右减速</a:t>
            </a:r>
            <a:br>
              <a:rPr dirty="0"/>
            </a:br>
            <a:r>
              <a:rPr lang="zh-CN" altLang="en-US" sz="2410" kern="0" dirty="0" smtClean="0">
                <a:solidFill>
                  <a:srgbClr val="000000"/>
                </a:solidFill>
                <a:latin typeface="Times New Roman" panose="02020603050405020304" pitchFamily="65" charset="-122"/>
                <a:ea typeface="楷体_GB2312" pitchFamily="65" charset="-122"/>
              </a:rPr>
              <a:t>→小物块速度减为0,木板此时速度仍向左(因为与墙壁碰撞后,二者速度大小相等,但小</a:t>
            </a:r>
            <a:br>
              <a:rPr dirty="0"/>
            </a:br>
            <a:r>
              <a:rPr lang="zh-CN" altLang="en-US" sz="2410" kern="0" dirty="0" smtClean="0">
                <a:solidFill>
                  <a:srgbClr val="000000"/>
                </a:solidFill>
                <a:latin typeface="Times New Roman" panose="02020603050405020304" pitchFamily="65" charset="-122"/>
                <a:ea typeface="楷体_GB2312" pitchFamily="65" charset="-122"/>
              </a:rPr>
              <a:t>物块的加速度更大)→木板向左减速、小物块向左加速→木板与小物块共速→木板与</a:t>
            </a:r>
            <a:br>
              <a:rPr dirty="0"/>
            </a:br>
            <a:r>
              <a:rPr lang="zh-CN" altLang="en-US" sz="2410" kern="0" dirty="0" smtClean="0">
                <a:solidFill>
                  <a:srgbClr val="000000"/>
                </a:solidFill>
                <a:latin typeface="Times New Roman" panose="02020603050405020304" pitchFamily="65" charset="-122"/>
                <a:ea typeface="楷体_GB2312" pitchFamily="65" charset="-122"/>
              </a:rPr>
              <a:t>小物块一起向左减速直至停止。其中要特别注意几个关键点:小物块向右的速度等于</a:t>
            </a:r>
            <a:br>
              <a:rPr dirty="0"/>
            </a:br>
            <a:r>
              <a:rPr lang="zh-CN" altLang="en-US" sz="2410" kern="0" dirty="0" smtClean="0">
                <a:solidFill>
                  <a:srgbClr val="000000"/>
                </a:solidFill>
                <a:latin typeface="Times New Roman" panose="02020603050405020304" pitchFamily="65" charset="-122"/>
                <a:ea typeface="楷体_GB2312" pitchFamily="65" charset="-122"/>
              </a:rPr>
              <a:t>0、小物块和木板向左运动时共速。</a:t>
            </a: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44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教</a:t>
            </a:r>
            <a:r>
              <a:rPr lang="zh-CN" altLang="en-US" sz="2410" b="1" kern="0" dirty="0" smtClean="0">
                <a:solidFill>
                  <a:srgbClr val="000000"/>
                </a:solidFill>
                <a:latin typeface="Times New Roman" panose="02020603050405020304" pitchFamily="65" charset="-122"/>
                <a:ea typeface="微软雅黑" panose="020B0503020204020204" pitchFamily="34" charset="-122"/>
              </a:rPr>
              <a:t>考</a:t>
            </a:r>
            <a:r>
              <a:rPr lang="zh-CN" altLang="en-US" sz="2410" b="1" kern="0" dirty="0" smtClean="0">
                <a:solidFill>
                  <a:srgbClr val="000000"/>
                </a:solidFill>
                <a:latin typeface="Times New Roman" panose="02020603050405020304" pitchFamily="65" charset="-122"/>
                <a:ea typeface="微软雅黑" panose="020B0503020204020204" pitchFamily="34" charset="-122"/>
              </a:rPr>
              <a:t>衔接 </a:t>
            </a:r>
            <a:endParaRPr lang="zh-CN" altLang="en-US" b="1" dirty="0"/>
          </a:p>
        </p:txBody>
      </p:sp>
      <p:sp>
        <p:nvSpPr>
          <p:cNvPr id="6" name="TextBox 2"/>
          <p:cNvSpPr txBox="1"/>
          <p:nvPr/>
        </p:nvSpPr>
        <p:spPr>
          <a:xfrm>
            <a:off x="468000" y="1177561"/>
            <a:ext cx="11831400" cy="498784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400" b="1" kern="0"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(人教版必修一P</a:t>
            </a:r>
            <a:r>
              <a:rPr lang="zh-CN" altLang="en-US" sz="1815" kern="0" baseline="-15000" dirty="0" smtClean="0">
                <a:solidFill>
                  <a:srgbClr val="000000"/>
                </a:solidFill>
                <a:latin typeface="楷体" panose="02010609060101010101" pitchFamily="49" charset="-122"/>
                <a:ea typeface="楷体" panose="02010609060101010101" pitchFamily="49" charset="-122"/>
              </a:rPr>
              <a:t>114</a:t>
            </a:r>
            <a:r>
              <a:rPr lang="zh-CN" altLang="en-US" sz="2410" kern="0" dirty="0" smtClean="0">
                <a:solidFill>
                  <a:srgbClr val="000000"/>
                </a:solidFill>
                <a:latin typeface="楷体" panose="02010609060101010101" pitchFamily="49" charset="-122"/>
                <a:ea typeface="楷体" panose="02010609060101010101" pitchFamily="49" charset="-122"/>
              </a:rPr>
              <a:t>,B组,T</a:t>
            </a:r>
            <a:r>
              <a:rPr lang="zh-CN" altLang="en-US" sz="1815" kern="0" baseline="-15000" dirty="0" smtClean="0">
                <a:solidFill>
                  <a:srgbClr val="000000"/>
                </a:solidFill>
                <a:latin typeface="楷体" panose="02010609060101010101" pitchFamily="49" charset="-122"/>
                <a:ea typeface="楷体" panose="02010609060101010101" pitchFamily="49" charset="-122"/>
              </a:rPr>
              <a:t>1</a:t>
            </a:r>
            <a:r>
              <a:rPr lang="zh-CN" altLang="en-US" sz="2410" kern="0" dirty="0" smtClean="0">
                <a:solidFill>
                  <a:srgbClr val="000000"/>
                </a:solidFill>
                <a:latin typeface="楷体" panose="02010609060101010101" pitchFamily="49" charset="-122"/>
                <a:ea typeface="楷体" panose="02010609060101010101" pitchFamily="49" charset="-122"/>
              </a:rPr>
              <a:t>改编)</a:t>
            </a:r>
            <a:r>
              <a:rPr lang="zh-CN" altLang="en-US" sz="2410" kern="0" dirty="0" smtClean="0">
                <a:solidFill>
                  <a:srgbClr val="000000"/>
                </a:solidFill>
                <a:latin typeface="Times New Roman" panose="02020603050405020304" pitchFamily="65" charset="-122"/>
                <a:ea typeface="华文细黑" panose="02010600040101010101" pitchFamily="65" charset="-122"/>
              </a:rPr>
              <a:t>如图甲所示,两个质量相同的小球</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之间用</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轻弹簧连接,然后用细绳悬挂起来。</a:t>
            </a:r>
            <a:endParaRPr lang="zh-CN" altLang="en-US" dirty="0"/>
          </a:p>
          <a:p>
            <a:pPr marL="0" indent="0" eaLnBrk="0" latinLnBrk="1" hangingPunct="0">
              <a:lnSpc>
                <a:spcPct val="150000"/>
              </a:lnSpc>
              <a:spcBef>
                <a:spcPts val="145"/>
              </a:spcBef>
              <a:buNone/>
            </a:pPr>
            <a:r>
              <a:rPr lang="zh-CN" altLang="en-US" sz="3740" kern="0" spc="-592" dirty="0" smtClean="0">
                <a:solidFill>
                  <a:srgbClr val="000000"/>
                </a:solidFill>
                <a:latin typeface="Times New Roman" panose="02020603050405020304" pitchFamily="65" charset="-122"/>
                <a:ea typeface="华文细黑" panose="02010600040101010101" pitchFamily="65" charset="-122"/>
              </a:rPr>
              <a:t> </a:t>
            </a:r>
            <a:endParaRPr lang="en-US" altLang="zh-CN" sz="3740" kern="0" spc="-592"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endParaRPr lang="en-US" altLang="zh-CN" sz="3740" kern="0" spc="-592"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1)(回归教材)剪断细绳的瞬间,</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的加速度分别是多少(重力加速度为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(2)(情境变式)如图乙所示,一质量为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的小球系于轻弹簧和长度为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的细绳上,小球静止</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时细绳水平,轻弹簧与竖直方向的夹角为</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、长度为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。重力加速度为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grpSp>
        <p:nvGrpSpPr>
          <p:cNvPr id="7" name="组合 6"/>
          <p:cNvGrpSpPr/>
          <p:nvPr/>
        </p:nvGrpSpPr>
        <p:grpSpPr>
          <a:xfrm>
            <a:off x="2915742" y="2340149"/>
            <a:ext cx="792088" cy="2164015"/>
            <a:chOff x="5364014" y="1260029"/>
            <a:chExt cx="792088" cy="2164015"/>
          </a:xfrm>
        </p:grpSpPr>
        <p:pic>
          <p:nvPicPr>
            <p:cNvPr id="8" name="图片 3" descr="textimage2.jpeg"/>
            <p:cNvPicPr>
              <a:picLocks noChangeAspect="1"/>
            </p:cNvPicPr>
            <p:nvPr/>
          </p:nvPicPr>
          <p:blipFill>
            <a:blip r:embed="rId1" cstate="print"/>
            <a:stretch>
              <a:fillRect/>
            </a:stretch>
          </p:blipFill>
          <p:spPr>
            <a:xfrm>
              <a:off x="5364014" y="1260029"/>
              <a:ext cx="792088" cy="1678472"/>
            </a:xfrm>
            <a:prstGeom prst="rect">
              <a:avLst/>
            </a:prstGeom>
          </p:spPr>
        </p:pic>
        <p:sp>
          <p:nvSpPr>
            <p:cNvPr id="9" name="矩形 8"/>
            <p:cNvSpPr/>
            <p:nvPr/>
          </p:nvSpPr>
          <p:spPr>
            <a:xfrm>
              <a:off x="5508030" y="2916213"/>
              <a:ext cx="415498" cy="507831"/>
            </a:xfrm>
            <a:prstGeom prst="rect">
              <a:avLst/>
            </a:prstGeom>
          </p:spPr>
          <p:txBody>
            <a:bodyPr wrap="none">
              <a:spAutoFit/>
            </a:bodyPr>
            <a:lstStyle/>
            <a:p>
              <a:pPr eaLnBrk="0" latinLnBrk="1" hangingPunct="0">
                <a:lnSpc>
                  <a:spcPct val="150000"/>
                </a:lnSpc>
                <a:spcBef>
                  <a:spcPts val="300"/>
                </a:spcBef>
              </a:pPr>
              <a:r>
                <a:rPr lang="zh-CN" altLang="en-US" kern="0" dirty="0" smtClean="0">
                  <a:solidFill>
                    <a:srgbClr val="000000"/>
                  </a:solidFill>
                  <a:latin typeface="Times New Roman" panose="02020603050405020304" pitchFamily="65" charset="-122"/>
                  <a:ea typeface="华文细黑" panose="02010600040101010101" pitchFamily="65" charset="-122"/>
                </a:rPr>
                <a:t>甲</a:t>
              </a:r>
              <a:endParaRPr lang="zh-CN" altLang="en-US" dirty="0"/>
            </a:p>
          </p:txBody>
        </p:sp>
      </p:grpSp>
      <p:pic>
        <p:nvPicPr>
          <p:cNvPr id="10" name="图片 3" descr="textimage3.jpeg"/>
          <p:cNvPicPr>
            <a:picLocks noChangeAspect="1"/>
          </p:cNvPicPr>
          <p:nvPr/>
        </p:nvPicPr>
        <p:blipFill>
          <a:blip r:embed="rId2" cstate="print"/>
          <a:stretch>
            <a:fillRect/>
          </a:stretch>
        </p:blipFill>
        <p:spPr>
          <a:xfrm>
            <a:off x="4592346" y="2700189"/>
            <a:ext cx="2247900" cy="1733549"/>
          </a:xfrm>
          <a:prstGeom prst="rect">
            <a:avLst/>
          </a:prstGeom>
        </p:spPr>
      </p:pic>
      <p:pic>
        <p:nvPicPr>
          <p:cNvPr id="11" name="图片 4" descr="textimage4.jpeg"/>
          <p:cNvPicPr>
            <a:picLocks noChangeAspect="1"/>
          </p:cNvPicPr>
          <p:nvPr/>
        </p:nvPicPr>
        <p:blipFill>
          <a:blip r:embed="rId3" cstate="print"/>
          <a:stretch>
            <a:fillRect/>
          </a:stretch>
        </p:blipFill>
        <p:spPr>
          <a:xfrm>
            <a:off x="7452246" y="2700189"/>
            <a:ext cx="2247900" cy="1733549"/>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128176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(1)1 m/s</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,方向水平向左    (2)0.1    0.4</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(3)</a:t>
            </a:r>
            <a:r>
              <a:rPr lang="zh-CN" altLang="en-US" sz="3090" kern="0" spc="-151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m/s,方向水平向左    (4)6 m    6.5 m</a:t>
            </a:r>
            <a:endParaRPr lang="zh-CN" altLang="en-US" dirty="0"/>
          </a:p>
        </p:txBody>
      </p:sp>
      <p:graphicFrame>
        <p:nvGraphicFramePr>
          <p:cNvPr id="4" name="对象 3"/>
          <p:cNvGraphicFramePr>
            <a:graphicFrameLocks noChangeAspect="1"/>
          </p:cNvGraphicFramePr>
          <p:nvPr/>
        </p:nvGraphicFramePr>
        <p:xfrm>
          <a:off x="824800" y="1007962"/>
          <a:ext cx="200024" cy="657224"/>
        </p:xfrm>
        <a:graphic>
          <a:graphicData uri="http://schemas.openxmlformats.org/presentationml/2006/ole">
            <mc:AlternateContent xmlns:mc="http://schemas.openxmlformats.org/markup-compatibility/2006">
              <mc:Choice xmlns:v="urn:schemas-microsoft-com:vml" Requires="v">
                <p:oleObj spid="_x0000_s36865" name="Equation" r:id="rId1" imgW="5181600" imgH="17373600" progId="Equation.DSMT4">
                  <p:embed/>
                </p:oleObj>
              </mc:Choice>
              <mc:Fallback>
                <p:oleObj name="Equation" r:id="rId1" imgW="5181600" imgH="17373600" progId="Equation.DSMT4">
                  <p:embed/>
                  <p:pic>
                    <p:nvPicPr>
                      <p:cNvPr id="0" name="图片 36864"/>
                      <p:cNvPicPr>
                        <a:picLocks noChangeAspect="1"/>
                      </p:cNvPicPr>
                      <p:nvPr/>
                    </p:nvPicPr>
                    <p:blipFill>
                      <a:blip r:embed="rId2"/>
                      <a:stretch>
                        <a:fillRect/>
                      </a:stretch>
                    </p:blipFill>
                    <p:spPr>
                      <a:xfrm>
                        <a:off x="824800" y="1007962"/>
                        <a:ext cx="200024" cy="657224"/>
                      </a:xfrm>
                      <a:prstGeom prst="rect">
                        <a:avLst/>
                      </a:prstGeom>
                      <a:noFill/>
                      <a:ln w="9525">
                        <a:noFill/>
                      </a:ln>
                    </p:spPr>
                  </p:pic>
                </p:oleObj>
              </mc:Fallback>
            </mc:AlternateContent>
          </a:graphicData>
        </a:graphic>
      </p:graphicFrame>
      <p:sp>
        <p:nvSpPr>
          <p:cNvPr id="5" name="TextBox 2"/>
          <p:cNvSpPr txBox="1"/>
          <p:nvPr/>
        </p:nvSpPr>
        <p:spPr>
          <a:xfrm>
            <a:off x="468000" y="1710618"/>
            <a:ext cx="11831400" cy="440139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(1)设木板的初速度为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,由题图2可知,木板与墙壁碰撞前瞬间的速度大小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=4 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/s</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根据匀变速直线运动的规律有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216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=5 m/s</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木板的加速度大小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208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 m/s</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,方向水平向左。</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(2)0~1 s时间内,木板和小物块组成的整体在水平方向上受到向左的滑动摩擦力,根据</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牛顿第二定律有</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456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921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6" name="对象 5"/>
          <p:cNvGraphicFramePr>
            <a:graphicFrameLocks noChangeAspect="1"/>
          </p:cNvGraphicFramePr>
          <p:nvPr/>
        </p:nvGraphicFramePr>
        <p:xfrm>
          <a:off x="4753213" y="2388956"/>
          <a:ext cx="666750" cy="657225"/>
        </p:xfrm>
        <a:graphic>
          <a:graphicData uri="http://schemas.openxmlformats.org/presentationml/2006/ole">
            <mc:AlternateContent xmlns:mc="http://schemas.openxmlformats.org/markup-compatibility/2006">
              <mc:Choice xmlns:v="urn:schemas-microsoft-com:vml" Requires="v">
                <p:oleObj spid="_x0000_s36866" name="Equation" r:id="rId3" imgW="17678400" imgH="17373600" progId="Equation.DSMT4">
                  <p:embed/>
                </p:oleObj>
              </mc:Choice>
              <mc:Fallback>
                <p:oleObj name="Equation" r:id="rId3" imgW="17678400" imgH="17373600" progId="Equation.DSMT4">
                  <p:embed/>
                  <p:pic>
                    <p:nvPicPr>
                      <p:cNvPr id="0" name="图片 36865"/>
                      <p:cNvPicPr>
                        <a:picLocks noChangeAspect="1"/>
                      </p:cNvPicPr>
                      <p:nvPr/>
                    </p:nvPicPr>
                    <p:blipFill>
                      <a:blip r:embed="rId4"/>
                      <a:stretch>
                        <a:fillRect/>
                      </a:stretch>
                    </p:blipFill>
                    <p:spPr>
                      <a:xfrm>
                        <a:off x="4753213" y="2388956"/>
                        <a:ext cx="666750"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3240688" y="3683089"/>
          <a:ext cx="657224" cy="657224"/>
        </p:xfrm>
        <a:graphic>
          <a:graphicData uri="http://schemas.openxmlformats.org/presentationml/2006/ole">
            <mc:AlternateContent xmlns:mc="http://schemas.openxmlformats.org/markup-compatibility/2006">
              <mc:Choice xmlns:v="urn:schemas-microsoft-com:vml" Requires="v">
                <p:oleObj spid="_x0000_s36867" name="Equation" r:id="rId5" imgW="17373600" imgH="17373600" progId="Equation.DSMT4">
                  <p:embed/>
                </p:oleObj>
              </mc:Choice>
              <mc:Fallback>
                <p:oleObj name="Equation" r:id="rId5" imgW="17373600" imgH="17373600" progId="Equation.DSMT4">
                  <p:embed/>
                  <p:pic>
                    <p:nvPicPr>
                      <p:cNvPr id="0" name="图片 36866"/>
                      <p:cNvPicPr>
                        <a:picLocks noChangeAspect="1"/>
                      </p:cNvPicPr>
                      <p:nvPr/>
                    </p:nvPicPr>
                    <p:blipFill>
                      <a:blip r:embed="rId6"/>
                      <a:stretch>
                        <a:fillRect/>
                      </a:stretch>
                    </p:blipFill>
                    <p:spPr>
                      <a:xfrm>
                        <a:off x="3240688" y="3683089"/>
                        <a:ext cx="657224"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802213" y="5446391"/>
          <a:ext cx="971550" cy="657224"/>
        </p:xfrm>
        <a:graphic>
          <a:graphicData uri="http://schemas.openxmlformats.org/presentationml/2006/ole">
            <mc:AlternateContent xmlns:mc="http://schemas.openxmlformats.org/markup-compatibility/2006">
              <mc:Choice xmlns:v="urn:schemas-microsoft-com:vml" Requires="v">
                <p:oleObj spid="_x0000_s36868" name="Equation" r:id="rId7" imgW="25603200" imgH="17373600" progId="Equation.DSMT4">
                  <p:embed/>
                </p:oleObj>
              </mc:Choice>
              <mc:Fallback>
                <p:oleObj name="Equation" r:id="rId7" imgW="25603200" imgH="17373600" progId="Equation.DSMT4">
                  <p:embed/>
                  <p:pic>
                    <p:nvPicPr>
                      <p:cNvPr id="0" name="图片 36867"/>
                      <p:cNvPicPr>
                        <a:picLocks noChangeAspect="1"/>
                      </p:cNvPicPr>
                      <p:nvPr/>
                    </p:nvPicPr>
                    <p:blipFill>
                      <a:blip r:embed="rId8"/>
                      <a:stretch>
                        <a:fillRect/>
                      </a:stretch>
                    </p:blipFill>
                    <p:spPr>
                      <a:xfrm>
                        <a:off x="802213" y="5446391"/>
                        <a:ext cx="971550" cy="65722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946336" y="5446391"/>
          <a:ext cx="1562099" cy="657224"/>
        </p:xfrm>
        <a:graphic>
          <a:graphicData uri="http://schemas.openxmlformats.org/presentationml/2006/ole">
            <mc:AlternateContent xmlns:mc="http://schemas.openxmlformats.org/markup-compatibility/2006">
              <mc:Choice xmlns:v="urn:schemas-microsoft-com:vml" Requires="v">
                <p:oleObj spid="_x0000_s36869" name="Equation" r:id="rId9" imgW="41452800" imgH="17373600" progId="Equation.DSMT4">
                  <p:embed/>
                </p:oleObj>
              </mc:Choice>
              <mc:Fallback>
                <p:oleObj name="Equation" r:id="rId9" imgW="41452800" imgH="17373600" progId="Equation.DSMT4">
                  <p:embed/>
                  <p:pic>
                    <p:nvPicPr>
                      <p:cNvPr id="0" name="图片 36868"/>
                      <p:cNvPicPr>
                        <a:picLocks noChangeAspect="1"/>
                      </p:cNvPicPr>
                      <p:nvPr/>
                    </p:nvPicPr>
                    <p:blipFill>
                      <a:blip r:embed="rId10"/>
                      <a:stretch>
                        <a:fillRect/>
                      </a:stretch>
                    </p:blipFill>
                    <p:spPr>
                      <a:xfrm>
                        <a:off x="1946336" y="5446391"/>
                        <a:ext cx="1562099"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μ</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=0.1</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由题图2可知,小物块在1~2 s时间内的加速度大小</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=4 m/s</a:t>
            </a:r>
            <a:r>
              <a:rPr lang="zh-CN" altLang="en-US" sz="1815" kern="0" baseline="59000" dirty="0" smtClean="0">
                <a:solidFill>
                  <a:srgbClr val="000000"/>
                </a:solidFill>
                <a:latin typeface="Times New Roman" panose="02020603050405020304" pitchFamily="65" charset="-122"/>
                <a:ea typeface="楷体_GB2312" pitchFamily="65" charset="-122"/>
              </a:rPr>
              <a:t>2</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小物块受到水平向左的滑动摩擦力,根据牛顿第二定律有</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223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μ</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g</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μ</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=0.4。</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(3)木板与墙壁碰撞后向左运动至与小物块共速的过程中,在水平方向上受到的力如图</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所示</a:t>
            </a:r>
            <a:endParaRPr lang="zh-CN" altLang="en-US"/>
          </a:p>
          <a:p>
            <a:pPr marL="0" indent="0" eaLnBrk="0" latinLnBrk="1" hangingPunct="0">
              <a:lnSpc>
                <a:spcPct val="150000"/>
              </a:lnSpc>
              <a:spcBef>
                <a:spcPts val="145"/>
              </a:spcBef>
              <a:buNone/>
            </a:pPr>
            <a:r>
              <a:rPr lang="zh-CN" altLang="en-US" sz="3610" kern="0" spc="19938"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250"/>
              </a:spcBef>
              <a:buNone/>
            </a:pPr>
            <a:r>
              <a:rPr lang="zh-CN" altLang="en-US" sz="2410" kern="0" dirty="0" smtClean="0">
                <a:solidFill>
                  <a:srgbClr val="000000"/>
                </a:solidFill>
                <a:latin typeface="Times New Roman" panose="02020603050405020304" pitchFamily="65" charset="-122"/>
                <a:ea typeface="楷体_GB2312" pitchFamily="65" charset="-122"/>
              </a:rPr>
              <a:t>根据牛顿第二定律有</a:t>
            </a:r>
            <a:endParaRPr lang="zh-CN" altLang="en-US"/>
          </a:p>
        </p:txBody>
      </p:sp>
      <p:pic>
        <p:nvPicPr>
          <p:cNvPr id="3" name="图片 3" descr="textimage69.jpeg"/>
          <p:cNvPicPr>
            <a:picLocks noChangeAspect="1"/>
          </p:cNvPicPr>
          <p:nvPr/>
        </p:nvPicPr>
        <p:blipFill>
          <a:blip r:embed="rId1" cstate="print"/>
          <a:stretch>
            <a:fillRect/>
          </a:stretch>
        </p:blipFill>
        <p:spPr>
          <a:xfrm>
            <a:off x="5219998" y="4297197"/>
            <a:ext cx="2080648" cy="563232"/>
          </a:xfrm>
          <a:prstGeom prst="rect">
            <a:avLst/>
          </a:prstGeom>
        </p:spPr>
      </p:pic>
      <p:graphicFrame>
        <p:nvGraphicFramePr>
          <p:cNvPr id="5" name="对象 4"/>
          <p:cNvGraphicFramePr>
            <a:graphicFrameLocks noChangeAspect="1"/>
          </p:cNvGraphicFramePr>
          <p:nvPr/>
        </p:nvGraphicFramePr>
        <p:xfrm>
          <a:off x="8289688" y="1885503"/>
          <a:ext cx="676274" cy="657224"/>
        </p:xfrm>
        <a:graphic>
          <a:graphicData uri="http://schemas.openxmlformats.org/presentationml/2006/ole">
            <mc:AlternateContent xmlns:mc="http://schemas.openxmlformats.org/markup-compatibility/2006">
              <mc:Choice xmlns:v="urn:schemas-microsoft-com:vml" Requires="v">
                <p:oleObj spid="_x0000_s37889" name="Equation" r:id="rId2" imgW="17983200" imgH="17373600" progId="Equation.DSMT4">
                  <p:embed/>
                </p:oleObj>
              </mc:Choice>
              <mc:Fallback>
                <p:oleObj name="Equation" r:id="rId2" imgW="17983200" imgH="17373600" progId="Equation.DSMT4">
                  <p:embed/>
                  <p:pic>
                    <p:nvPicPr>
                      <p:cNvPr id="0" name="图片 37888"/>
                      <p:cNvPicPr>
                        <a:picLocks noChangeAspect="1"/>
                      </p:cNvPicPr>
                      <p:nvPr/>
                    </p:nvPicPr>
                    <p:blipFill>
                      <a:blip r:embed="rId3"/>
                      <a:stretch>
                        <a:fillRect/>
                      </a:stretch>
                    </p:blipFill>
                    <p:spPr>
                      <a:xfrm>
                        <a:off x="8289688" y="1885503"/>
                        <a:ext cx="676274"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063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7711"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代入数据解得</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m/s</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,方向水平向右</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根据匀变速直线运动的规律有</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2</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代入数据解得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51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m/s,方向水平向左。</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(4)在</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=2 s后,木板继续向左运动,小物块在二者之间的滑动摩擦力作用下跟随木板向左</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运动</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设经时间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物块和木板有共同速度</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对木板有</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3</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对物块有</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3</a:t>
            </a:r>
            <a:endParaRPr lang="zh-CN" altLang="en-US"/>
          </a:p>
        </p:txBody>
      </p:sp>
      <p:graphicFrame>
        <p:nvGraphicFramePr>
          <p:cNvPr id="4" name="对象 3"/>
          <p:cNvGraphicFramePr>
            <a:graphicFrameLocks noChangeAspect="1"/>
          </p:cNvGraphicFramePr>
          <p:nvPr/>
        </p:nvGraphicFramePr>
        <p:xfrm>
          <a:off x="869188" y="735663"/>
          <a:ext cx="1743075" cy="657225"/>
        </p:xfrm>
        <a:graphic>
          <a:graphicData uri="http://schemas.openxmlformats.org/presentationml/2006/ole">
            <mc:AlternateContent xmlns:mc="http://schemas.openxmlformats.org/markup-compatibility/2006">
              <mc:Choice xmlns:v="urn:schemas-microsoft-com:vml" Requires="v">
                <p:oleObj spid="_x0000_s38913" name="Equation" r:id="rId1" imgW="46024800" imgH="17373600" progId="Equation.DSMT4">
                  <p:embed/>
                </p:oleObj>
              </mc:Choice>
              <mc:Fallback>
                <p:oleObj name="Equation" r:id="rId1" imgW="46024800" imgH="17373600" progId="Equation.DSMT4">
                  <p:embed/>
                  <p:pic>
                    <p:nvPicPr>
                      <p:cNvPr id="0" name="图片 38912"/>
                      <p:cNvPicPr>
                        <a:picLocks noChangeAspect="1"/>
                      </p:cNvPicPr>
                      <p:nvPr/>
                    </p:nvPicPr>
                    <p:blipFill>
                      <a:blip r:embed="rId2"/>
                      <a:stretch>
                        <a:fillRect/>
                      </a:stretch>
                    </p:blipFill>
                    <p:spPr>
                      <a:xfrm>
                        <a:off x="869188" y="735663"/>
                        <a:ext cx="1743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784836" y="735663"/>
          <a:ext cx="1371600" cy="657225"/>
        </p:xfrm>
        <a:graphic>
          <a:graphicData uri="http://schemas.openxmlformats.org/presentationml/2006/ole">
            <mc:AlternateContent xmlns:mc="http://schemas.openxmlformats.org/markup-compatibility/2006">
              <mc:Choice xmlns:v="urn:schemas-microsoft-com:vml" Requires="v">
                <p:oleObj spid="_x0000_s38914" name="Equation" r:id="rId3" imgW="36271200" imgH="17373600" progId="Equation.DSMT4">
                  <p:embed/>
                </p:oleObj>
              </mc:Choice>
              <mc:Fallback>
                <p:oleObj name="Equation" r:id="rId3" imgW="36271200" imgH="17373600" progId="Equation.DSMT4">
                  <p:embed/>
                  <p:pic>
                    <p:nvPicPr>
                      <p:cNvPr id="0" name="图片 38913"/>
                      <p:cNvPicPr>
                        <a:picLocks noChangeAspect="1"/>
                      </p:cNvPicPr>
                      <p:nvPr/>
                    </p:nvPicPr>
                    <p:blipFill>
                      <a:blip r:embed="rId4"/>
                      <a:stretch>
                        <a:fillRect/>
                      </a:stretch>
                    </p:blipFill>
                    <p:spPr>
                      <a:xfrm>
                        <a:off x="2784836" y="735663"/>
                        <a:ext cx="1371600"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705188" y="1454876"/>
          <a:ext cx="219075" cy="657225"/>
        </p:xfrm>
        <a:graphic>
          <a:graphicData uri="http://schemas.openxmlformats.org/presentationml/2006/ole">
            <mc:AlternateContent xmlns:mc="http://schemas.openxmlformats.org/markup-compatibility/2006">
              <mc:Choice xmlns:v="urn:schemas-microsoft-com:vml" Requires="v">
                <p:oleObj spid="_x0000_s38915" name="Equation" r:id="rId5" imgW="5791200" imgH="17373600" progId="Equation.DSMT4">
                  <p:embed/>
                </p:oleObj>
              </mc:Choice>
              <mc:Fallback>
                <p:oleObj name="Equation" r:id="rId5" imgW="5791200" imgH="17373600" progId="Equation.DSMT4">
                  <p:embed/>
                  <p:pic>
                    <p:nvPicPr>
                      <p:cNvPr id="0" name="图片 38914"/>
                      <p:cNvPicPr>
                        <a:picLocks noChangeAspect="1"/>
                      </p:cNvPicPr>
                      <p:nvPr/>
                    </p:nvPicPr>
                    <p:blipFill>
                      <a:blip r:embed="rId6"/>
                      <a:stretch>
                        <a:fillRect/>
                      </a:stretch>
                    </p:blipFill>
                    <p:spPr>
                      <a:xfrm>
                        <a:off x="2705188" y="1454876"/>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2687713" y="2749008"/>
          <a:ext cx="200025" cy="657225"/>
        </p:xfrm>
        <a:graphic>
          <a:graphicData uri="http://schemas.openxmlformats.org/presentationml/2006/ole">
            <mc:AlternateContent xmlns:mc="http://schemas.openxmlformats.org/markup-compatibility/2006">
              <mc:Choice xmlns:v="urn:schemas-microsoft-com:vml" Requires="v">
                <p:oleObj spid="_x0000_s38916" name="Equation" r:id="rId7" imgW="5181600" imgH="17373600" progId="Equation.DSMT4">
                  <p:embed/>
                </p:oleObj>
              </mc:Choice>
              <mc:Fallback>
                <p:oleObj name="Equation" r:id="rId7" imgW="5181600" imgH="17373600" progId="Equation.DSMT4">
                  <p:embed/>
                  <p:pic>
                    <p:nvPicPr>
                      <p:cNvPr id="0" name="图片 38915"/>
                      <p:cNvPicPr>
                        <a:picLocks noChangeAspect="1"/>
                      </p:cNvPicPr>
                      <p:nvPr/>
                    </p:nvPicPr>
                    <p:blipFill>
                      <a:blip r:embed="rId8"/>
                      <a:stretch>
                        <a:fillRect/>
                      </a:stretch>
                    </p:blipFill>
                    <p:spPr>
                      <a:xfrm>
                        <a:off x="2687713" y="2749008"/>
                        <a:ext cx="20002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=0.5 s,</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=2 m/s</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在1~2 s时间内,小物块向右移动的距离</a:t>
            </a:r>
            <a:endParaRPr lang="zh-CN" altLang="en-US"/>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=2 m</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木板向左移动的距离</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1790" kern="0" spc="-14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538"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m</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在2~2.5 s时间内,小物块向左移动的距离</a:t>
            </a:r>
            <a:endParaRPr lang="zh-CN" altLang="en-US"/>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1790" kern="0" spc="-14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m</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木板向左移动的距离</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4</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2686"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m</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则木板的最小长度(即小物块相对木板向右移动的距离)</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4</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=6 m</a:t>
            </a:r>
            <a:endParaRPr lang="zh-CN" altLang="en-US"/>
          </a:p>
        </p:txBody>
      </p:sp>
      <p:graphicFrame>
        <p:nvGraphicFramePr>
          <p:cNvPr id="4" name="对象 3"/>
          <p:cNvGraphicFramePr>
            <a:graphicFrameLocks noChangeAspect="1"/>
          </p:cNvGraphicFramePr>
          <p:nvPr/>
        </p:nvGraphicFramePr>
        <p:xfrm>
          <a:off x="851713" y="1885503"/>
          <a:ext cx="219075" cy="657225"/>
        </p:xfrm>
        <a:graphic>
          <a:graphicData uri="http://schemas.openxmlformats.org/presentationml/2006/ole">
            <mc:AlternateContent xmlns:mc="http://schemas.openxmlformats.org/markup-compatibility/2006">
              <mc:Choice xmlns:v="urn:schemas-microsoft-com:vml" Requires="v">
                <p:oleObj spid="_x0000_s39937" name="Equation" r:id="rId1" imgW="5791200" imgH="17373600" progId="Equation.DSMT4">
                  <p:embed/>
                </p:oleObj>
              </mc:Choice>
              <mc:Fallback>
                <p:oleObj name="Equation" r:id="rId1" imgW="5791200" imgH="17373600" progId="Equation.DSMT4">
                  <p:embed/>
                  <p:pic>
                    <p:nvPicPr>
                      <p:cNvPr id="0" name="图片 39936"/>
                      <p:cNvPicPr>
                        <a:picLocks noChangeAspect="1"/>
                      </p:cNvPicPr>
                      <p:nvPr/>
                    </p:nvPicPr>
                    <p:blipFill>
                      <a:blip r:embed="rId2"/>
                      <a:stretch>
                        <a:fillRect/>
                      </a:stretch>
                    </p:blipFill>
                    <p:spPr>
                      <a:xfrm>
                        <a:off x="851713" y="1885503"/>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4003770" y="2604716"/>
          <a:ext cx="219075" cy="657225"/>
        </p:xfrm>
        <a:graphic>
          <a:graphicData uri="http://schemas.openxmlformats.org/presentationml/2006/ole">
            <mc:AlternateContent xmlns:mc="http://schemas.openxmlformats.org/markup-compatibility/2006">
              <mc:Choice xmlns:v="urn:schemas-microsoft-com:vml" Requires="v">
                <p:oleObj spid="_x0000_s39938" name="Equation" r:id="rId3" imgW="5791200" imgH="17373600" progId="Equation.DSMT4">
                  <p:embed/>
                </p:oleObj>
              </mc:Choice>
              <mc:Fallback>
                <p:oleObj name="Equation" r:id="rId3" imgW="5791200" imgH="17373600" progId="Equation.DSMT4">
                  <p:embed/>
                  <p:pic>
                    <p:nvPicPr>
                      <p:cNvPr id="0" name="图片 39937"/>
                      <p:cNvPicPr>
                        <a:picLocks noChangeAspect="1"/>
                      </p:cNvPicPr>
                      <p:nvPr/>
                    </p:nvPicPr>
                    <p:blipFill>
                      <a:blip r:embed="rId4"/>
                      <a:stretch>
                        <a:fillRect/>
                      </a:stretch>
                    </p:blipFill>
                    <p:spPr>
                      <a:xfrm>
                        <a:off x="4003770" y="2604716"/>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451460" y="2747851"/>
          <a:ext cx="209549" cy="380999"/>
        </p:xfrm>
        <a:graphic>
          <a:graphicData uri="http://schemas.openxmlformats.org/presentationml/2006/ole">
            <mc:AlternateContent xmlns:mc="http://schemas.openxmlformats.org/markup-compatibility/2006">
              <mc:Choice xmlns:v="urn:schemas-microsoft-com:vml" Requires="v">
                <p:oleObj spid="_x0000_s39939" name="Equation" r:id="rId5" imgW="5486400" imgH="10058400" progId="Equation.DSMT4">
                  <p:embed/>
                </p:oleObj>
              </mc:Choice>
              <mc:Fallback>
                <p:oleObj name="Equation" r:id="rId5" imgW="5486400" imgH="10058400" progId="Equation.DSMT4">
                  <p:embed/>
                  <p:pic>
                    <p:nvPicPr>
                      <p:cNvPr id="0" name="图片 39938"/>
                      <p:cNvPicPr>
                        <a:picLocks noChangeAspect="1"/>
                      </p:cNvPicPr>
                      <p:nvPr/>
                    </p:nvPicPr>
                    <p:blipFill>
                      <a:blip r:embed="rId6"/>
                      <a:stretch>
                        <a:fillRect/>
                      </a:stretch>
                    </p:blipFill>
                    <p:spPr>
                      <a:xfrm>
                        <a:off x="4451460" y="2747851"/>
                        <a:ext cx="209549" cy="380999"/>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4833583" y="2604716"/>
          <a:ext cx="323850" cy="657225"/>
        </p:xfrm>
        <a:graphic>
          <a:graphicData uri="http://schemas.openxmlformats.org/presentationml/2006/ole">
            <mc:AlternateContent xmlns:mc="http://schemas.openxmlformats.org/markup-compatibility/2006">
              <mc:Choice xmlns:v="urn:schemas-microsoft-com:vml" Requires="v">
                <p:oleObj spid="_x0000_s39940" name="Equation" r:id="rId7" imgW="8534400" imgH="17373600" progId="Equation.DSMT4">
                  <p:embed/>
                </p:oleObj>
              </mc:Choice>
              <mc:Fallback>
                <p:oleObj name="Equation" r:id="rId7" imgW="8534400" imgH="17373600" progId="Equation.DSMT4">
                  <p:embed/>
                  <p:pic>
                    <p:nvPicPr>
                      <p:cNvPr id="0" name="图片 39939"/>
                      <p:cNvPicPr>
                        <a:picLocks noChangeAspect="1"/>
                      </p:cNvPicPr>
                      <p:nvPr/>
                    </p:nvPicPr>
                    <p:blipFill>
                      <a:blip r:embed="rId8"/>
                      <a:stretch>
                        <a:fillRect/>
                      </a:stretch>
                    </p:blipFill>
                    <p:spPr>
                      <a:xfrm>
                        <a:off x="4833583" y="2604716"/>
                        <a:ext cx="323850"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851713" y="3898848"/>
          <a:ext cx="219075" cy="657225"/>
        </p:xfrm>
        <a:graphic>
          <a:graphicData uri="http://schemas.openxmlformats.org/presentationml/2006/ole">
            <mc:AlternateContent xmlns:mc="http://schemas.openxmlformats.org/markup-compatibility/2006">
              <mc:Choice xmlns:v="urn:schemas-microsoft-com:vml" Requires="v">
                <p:oleObj spid="_x0000_s39941" name="Equation" r:id="rId9" imgW="5791200" imgH="17373600" progId="Equation.DSMT4">
                  <p:embed/>
                </p:oleObj>
              </mc:Choice>
              <mc:Fallback>
                <p:oleObj name="Equation" r:id="rId9" imgW="5791200" imgH="17373600" progId="Equation.DSMT4">
                  <p:embed/>
                  <p:pic>
                    <p:nvPicPr>
                      <p:cNvPr id="0" name="图片 39940"/>
                      <p:cNvPicPr>
                        <a:picLocks noChangeAspect="1"/>
                      </p:cNvPicPr>
                      <p:nvPr/>
                    </p:nvPicPr>
                    <p:blipFill>
                      <a:blip r:embed="rId10"/>
                      <a:stretch>
                        <a:fillRect/>
                      </a:stretch>
                    </p:blipFill>
                    <p:spPr>
                      <a:xfrm>
                        <a:off x="851713" y="3898848"/>
                        <a:ext cx="219075"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299403" y="4041984"/>
          <a:ext cx="209549" cy="380999"/>
        </p:xfrm>
        <a:graphic>
          <a:graphicData uri="http://schemas.openxmlformats.org/presentationml/2006/ole">
            <mc:AlternateContent xmlns:mc="http://schemas.openxmlformats.org/markup-compatibility/2006">
              <mc:Choice xmlns:v="urn:schemas-microsoft-com:vml" Requires="v">
                <p:oleObj spid="_x0000_s39942" name="Equation" r:id="rId11" imgW="5486400" imgH="10058400" progId="Equation.DSMT4">
                  <p:embed/>
                </p:oleObj>
              </mc:Choice>
              <mc:Fallback>
                <p:oleObj name="Equation" r:id="rId11" imgW="5486400" imgH="10058400" progId="Equation.DSMT4">
                  <p:embed/>
                  <p:pic>
                    <p:nvPicPr>
                      <p:cNvPr id="0" name="图片 39941"/>
                      <p:cNvPicPr>
                        <a:picLocks noChangeAspect="1"/>
                      </p:cNvPicPr>
                      <p:nvPr/>
                    </p:nvPicPr>
                    <p:blipFill>
                      <a:blip r:embed="rId12"/>
                      <a:stretch>
                        <a:fillRect/>
                      </a:stretch>
                    </p:blipFill>
                    <p:spPr>
                      <a:xfrm>
                        <a:off x="1299403" y="4041984"/>
                        <a:ext cx="209549" cy="380999"/>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1681526" y="3898848"/>
          <a:ext cx="219075" cy="657225"/>
        </p:xfrm>
        <a:graphic>
          <a:graphicData uri="http://schemas.openxmlformats.org/presentationml/2006/ole">
            <mc:AlternateContent xmlns:mc="http://schemas.openxmlformats.org/markup-compatibility/2006">
              <mc:Choice xmlns:v="urn:schemas-microsoft-com:vml" Requires="v">
                <p:oleObj spid="_x0000_s39943" name="Equation" r:id="rId13" imgW="5791200" imgH="17373600" progId="Equation.DSMT4">
                  <p:embed/>
                </p:oleObj>
              </mc:Choice>
              <mc:Fallback>
                <p:oleObj name="Equation" r:id="rId13" imgW="5791200" imgH="17373600" progId="Equation.DSMT4">
                  <p:embed/>
                  <p:pic>
                    <p:nvPicPr>
                      <p:cNvPr id="0" name="图片 39942"/>
                      <p:cNvPicPr>
                        <a:picLocks noChangeAspect="1"/>
                      </p:cNvPicPr>
                      <p:nvPr/>
                    </p:nvPicPr>
                    <p:blipFill>
                      <a:blip r:embed="rId14"/>
                      <a:stretch>
                        <a:fillRect/>
                      </a:stretch>
                    </p:blipFill>
                    <p:spPr>
                      <a:xfrm>
                        <a:off x="1681526" y="3898848"/>
                        <a:ext cx="219075" cy="65722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3605713" y="4618061"/>
          <a:ext cx="733425" cy="657224"/>
        </p:xfrm>
        <a:graphic>
          <a:graphicData uri="http://schemas.openxmlformats.org/presentationml/2006/ole">
            <mc:AlternateContent xmlns:mc="http://schemas.openxmlformats.org/markup-compatibility/2006">
              <mc:Choice xmlns:v="urn:schemas-microsoft-com:vml" Requires="v">
                <p:oleObj spid="_x0000_s39944" name="Equation" r:id="rId15" imgW="19507200" imgH="17373600" progId="Equation.DSMT4">
                  <p:embed/>
                </p:oleObj>
              </mc:Choice>
              <mc:Fallback>
                <p:oleObj name="Equation" r:id="rId15" imgW="19507200" imgH="17373600" progId="Equation.DSMT4">
                  <p:embed/>
                  <p:pic>
                    <p:nvPicPr>
                      <p:cNvPr id="0" name="图片 39943"/>
                      <p:cNvPicPr>
                        <a:picLocks noChangeAspect="1"/>
                      </p:cNvPicPr>
                      <p:nvPr/>
                    </p:nvPicPr>
                    <p:blipFill>
                      <a:blip r:embed="rId16"/>
                      <a:stretch>
                        <a:fillRect/>
                      </a:stretch>
                    </p:blipFill>
                    <p:spPr>
                      <a:xfrm>
                        <a:off x="3605713" y="4618061"/>
                        <a:ext cx="733425" cy="657224"/>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4673228" y="4618061"/>
          <a:ext cx="219075" cy="657225"/>
        </p:xfrm>
        <a:graphic>
          <a:graphicData uri="http://schemas.openxmlformats.org/presentationml/2006/ole">
            <mc:AlternateContent xmlns:mc="http://schemas.openxmlformats.org/markup-compatibility/2006">
              <mc:Choice xmlns:v="urn:schemas-microsoft-com:vml" Requires="v">
                <p:oleObj spid="_x0000_s39945" name="Equation" r:id="rId17" imgW="5791200" imgH="17373600" progId="Equation.DSMT4">
                  <p:embed/>
                </p:oleObj>
              </mc:Choice>
              <mc:Fallback>
                <p:oleObj name="Equation" r:id="rId17" imgW="5791200" imgH="17373600" progId="Equation.DSMT4">
                  <p:embed/>
                  <p:pic>
                    <p:nvPicPr>
                      <p:cNvPr id="0" name="图片 39944"/>
                      <p:cNvPicPr>
                        <a:picLocks noChangeAspect="1"/>
                      </p:cNvPicPr>
                      <p:nvPr/>
                    </p:nvPicPr>
                    <p:blipFill>
                      <a:blip r:embed="rId18"/>
                      <a:stretch>
                        <a:fillRect/>
                      </a:stretch>
                    </p:blipFill>
                    <p:spPr>
                      <a:xfrm>
                        <a:off x="4673228" y="4618061"/>
                        <a:ext cx="21907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小物块和木板达到共同速度</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后,一起向左以大小为</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=1 m/s</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的加速度做匀减速直线</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运动直至停止</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木板继续向左移动的距离</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5</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20" kern="0" spc="23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=2 m</a:t>
            </a:r>
            <a:endParaRPr lang="zh-CN" altLang="en-US"/>
          </a:p>
          <a:p>
            <a:pPr marL="0" indent="0" eaLnBrk="0" latinLnBrk="1" hangingPunct="0">
              <a:lnSpc>
                <a:spcPct val="150000"/>
              </a:lnSpc>
              <a:spcBef>
                <a:spcPts val="95"/>
              </a:spcBef>
              <a:buNone/>
            </a:pPr>
            <a:r>
              <a:rPr lang="zh-CN" altLang="en-US" sz="2410" kern="0" dirty="0" smtClean="0">
                <a:solidFill>
                  <a:srgbClr val="000000"/>
                </a:solidFill>
                <a:latin typeface="Times New Roman" panose="02020603050405020304" pitchFamily="65" charset="-122"/>
                <a:ea typeface="楷体_GB2312" pitchFamily="65" charset="-122"/>
              </a:rPr>
              <a:t>则木板右端到墙壁的最终距离</a:t>
            </a:r>
            <a:r>
              <a:rPr lang="zh-CN" altLang="en-US" sz="2410" i="1" kern="0" dirty="0" smtClean="0">
                <a:solidFill>
                  <a:srgbClr val="000000"/>
                </a:solidFill>
                <a:latin typeface="Times New Roman" panose="02020603050405020304" pitchFamily="65" charset="-122"/>
                <a:ea typeface="楷体_GB2312" pitchFamily="65" charset="-122"/>
              </a:rPr>
              <a:t>s</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4</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5</a:t>
            </a:r>
            <a:r>
              <a:rPr lang="zh-CN" altLang="en-US" sz="2410" kern="0" dirty="0" smtClean="0">
                <a:solidFill>
                  <a:srgbClr val="000000"/>
                </a:solidFill>
                <a:latin typeface="Times New Roman" panose="02020603050405020304" pitchFamily="65" charset="-122"/>
                <a:ea typeface="楷体_GB2312" pitchFamily="65" charset="-122"/>
              </a:rPr>
              <a:t>=6.5 m。</a:t>
            </a:r>
            <a:endParaRPr lang="zh-CN" altLang="en-US"/>
          </a:p>
        </p:txBody>
      </p:sp>
      <p:graphicFrame>
        <p:nvGraphicFramePr>
          <p:cNvPr id="4" name="对象 3"/>
          <p:cNvGraphicFramePr>
            <a:graphicFrameLocks noChangeAspect="1"/>
          </p:cNvGraphicFramePr>
          <p:nvPr/>
        </p:nvGraphicFramePr>
        <p:xfrm>
          <a:off x="4217713" y="1851367"/>
          <a:ext cx="438150" cy="695325"/>
        </p:xfrm>
        <a:graphic>
          <a:graphicData uri="http://schemas.openxmlformats.org/presentationml/2006/ole">
            <mc:AlternateContent xmlns:mc="http://schemas.openxmlformats.org/markup-compatibility/2006">
              <mc:Choice xmlns:v="urn:schemas-microsoft-com:vml" Requires="v">
                <p:oleObj spid="_x0000_s40961" name="Equation" r:id="rId1" imgW="11582400" imgH="18288000" progId="Equation.DSMT4">
                  <p:embed/>
                </p:oleObj>
              </mc:Choice>
              <mc:Fallback>
                <p:oleObj name="Equation" r:id="rId1" imgW="11582400" imgH="18288000" progId="Equation.DSMT4">
                  <p:embed/>
                  <p:pic>
                    <p:nvPicPr>
                      <p:cNvPr id="0" name="图片 40960"/>
                      <p:cNvPicPr>
                        <a:picLocks noChangeAspect="1"/>
                      </p:cNvPicPr>
                      <p:nvPr/>
                    </p:nvPicPr>
                    <p:blipFill>
                      <a:blip r:embed="rId2"/>
                      <a:stretch>
                        <a:fillRect/>
                      </a:stretch>
                    </p:blipFill>
                    <p:spPr>
                      <a:xfrm>
                        <a:off x="4217713" y="1851367"/>
                        <a:ext cx="438150" cy="6953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179909"/>
            <a:ext cx="11831400" cy="169187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kern="0" dirty="0" smtClean="0">
                <a:solidFill>
                  <a:srgbClr val="DE0000"/>
                </a:solidFill>
                <a:latin typeface="微软雅黑" panose="020B0503020204020204" pitchFamily="34" charset="-122"/>
                <a:ea typeface="微软雅黑" panose="020B0503020204020204" pitchFamily="34" charset="-122"/>
              </a:rPr>
              <a:t>提分关键·模型突破</a:t>
            </a:r>
            <a:endParaRPr lang="zh-CN" altLang="en-US" sz="2400" b="1" kern="0"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水平面上的滑块-木板模型分类解读</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1.力作用在“块”上</a:t>
            </a:r>
            <a:endParaRPr lang="zh-CN" altLang="en-US" dirty="0"/>
          </a:p>
        </p:txBody>
      </p:sp>
      <p:graphicFrame>
        <p:nvGraphicFramePr>
          <p:cNvPr id="3" name="表格 2"/>
          <p:cNvGraphicFramePr>
            <a:graphicFrameLocks noGrp="1"/>
          </p:cNvGraphicFramePr>
          <p:nvPr/>
        </p:nvGraphicFramePr>
        <p:xfrm>
          <a:off x="468000" y="1891281"/>
          <a:ext cx="11268000" cy="4049268"/>
        </p:xfrm>
        <a:graphic>
          <a:graphicData uri="http://schemas.openxmlformats.org/drawingml/2006/table">
            <a:tbl>
              <a:tblPr/>
              <a:tblGrid>
                <a:gridCol w="2447742"/>
                <a:gridCol w="4032448"/>
                <a:gridCol w="4787810"/>
              </a:tblGrid>
              <a:tr h="146157">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示意图</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gridSpan="2">
                  <a:txBody>
                    <a:bodyPr/>
                    <a:lstStyle/>
                    <a:p>
                      <a:pPr eaLnBrk="0" latinLnBrk="1" hangingPunct="0">
                        <a:lnSpc>
                          <a:spcPct val="150000"/>
                        </a:lnSpc>
                        <a:spcBef>
                          <a:spcPts val="0"/>
                        </a:spcBef>
                      </a:pPr>
                      <a:r>
                        <a:rPr lang="zh-CN" altLang="en-US" sz="4440" kern="0" spc="20534" dirty="0" smtClean="0">
                          <a:solidFill>
                            <a:srgbClr val="000000"/>
                          </a:solidFill>
                          <a:latin typeface="Times New Roman" panose="02020603050405020304" pitchFamily="65" charset="-122"/>
                          <a:ea typeface="华文细黑" panose="02010600040101010101" pitchFamily="65" charset="-122"/>
                        </a:rPr>
                        <a:t> </a:t>
                      </a:r>
                      <a:endParaRPr lang="zh-CN" altLang="en-US" sz="4440" kern="0" spc="20534"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条件</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水平面光滑:μ</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0,μ'=0</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水平面粗糙:μ</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μ'</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0且μmg&gt;f'=</a:t>
                      </a:r>
                      <a:r>
                        <a:rPr lang="zh-CN" altLang="en-US" sz="2010" kern="0" dirty="0" smtClean="0">
                          <a:solidFill>
                            <a:srgbClr val="000000"/>
                          </a:solidFill>
                          <a:latin typeface="Times New Roman" panose="02020603050405020304" pitchFamily="65" charset="-122"/>
                          <a:ea typeface="华文细黑" panose="02010600040101010101" pitchFamily="65" charset="-122"/>
                        </a:rPr>
                        <a:t>μ'(m+M)g</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326708">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相对</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静止</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过程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①“板块”对地静止:对整体有</a:t>
                      </a:r>
                      <a:r>
                        <a:rPr lang="zh-CN" altLang="en-US" sz="2010" kern="0" dirty="0" smtClean="0">
                          <a:solidFill>
                            <a:srgbClr val="000000"/>
                          </a:solidFill>
                          <a:latin typeface="Times New Roman" panose="02020603050405020304" pitchFamily="65" charset="-122"/>
                          <a:ea typeface="华文细黑" panose="02010600040101010101" pitchFamily="65" charset="-122"/>
                        </a:rPr>
                        <a:t>F=</a:t>
                      </a:r>
                      <a:r>
                        <a:rPr lang="zh-CN" altLang="en-US" sz="2010" kern="0" dirty="0" smtClean="0">
                          <a:solidFill>
                            <a:srgbClr val="000000"/>
                          </a:solidFill>
                          <a:latin typeface="Times New Roman" panose="02020603050405020304" pitchFamily="65" charset="-122"/>
                          <a:ea typeface="华文细黑" panose="02010600040101010101" pitchFamily="65" charset="-122"/>
                        </a:rPr>
                        <a:t>0</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②“板块”相对静止对地共同</a:t>
                      </a:r>
                      <a:r>
                        <a:rPr lang="zh-CN" altLang="en-US" sz="2010" kern="0" dirty="0" smtClean="0">
                          <a:solidFill>
                            <a:srgbClr val="000000"/>
                          </a:solidFill>
                          <a:latin typeface="Times New Roman" panose="02020603050405020304" pitchFamily="65" charset="-122"/>
                          <a:ea typeface="华文细黑" panose="02010600040101010101" pitchFamily="65" charset="-122"/>
                        </a:rPr>
                        <a:t>加速</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对整体有F=(m+M)a</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对“块”有F-f</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静</a:t>
                      </a:r>
                      <a:r>
                        <a:rPr lang="zh-CN" altLang="en-US" sz="2010" kern="0" dirty="0" smtClean="0">
                          <a:solidFill>
                            <a:srgbClr val="000000"/>
                          </a:solidFill>
                          <a:latin typeface="Times New Roman" panose="02020603050405020304" pitchFamily="65" charset="-122"/>
                          <a:ea typeface="华文细黑" panose="02010600040101010101" pitchFamily="65" charset="-122"/>
                        </a:rPr>
                        <a:t>=ma</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对“板”有f</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静</a:t>
                      </a:r>
                      <a:r>
                        <a:rPr lang="zh-CN" altLang="en-US" sz="2010" kern="0" dirty="0" smtClean="0">
                          <a:solidFill>
                            <a:srgbClr val="000000"/>
                          </a:solidFill>
                          <a:latin typeface="Times New Roman" panose="02020603050405020304" pitchFamily="65" charset="-122"/>
                          <a:ea typeface="华文细黑" panose="02010600040101010101" pitchFamily="65" charset="-122"/>
                        </a:rPr>
                        <a:t>=Ma</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①“板块”相对地面静止:对</a:t>
                      </a:r>
                      <a:r>
                        <a:rPr lang="zh-CN" altLang="en-US" sz="2010" kern="0" dirty="0" smtClean="0">
                          <a:solidFill>
                            <a:srgbClr val="000000"/>
                          </a:solidFill>
                          <a:latin typeface="Times New Roman" panose="02020603050405020304" pitchFamily="65" charset="-122"/>
                          <a:ea typeface="华文细黑" panose="02010600040101010101" pitchFamily="65" charset="-122"/>
                        </a:rPr>
                        <a:t>整体</a:t>
                      </a:r>
                      <a:r>
                        <a:rPr lang="zh-CN" altLang="en-US" sz="2010" kern="0" dirty="0" smtClean="0">
                          <a:solidFill>
                            <a:srgbClr val="000000"/>
                          </a:solidFill>
                          <a:latin typeface="Times New Roman" panose="02020603050405020304" pitchFamily="65" charset="-122"/>
                          <a:ea typeface="华文细黑" panose="02010600040101010101" pitchFamily="65" charset="-122"/>
                        </a:rPr>
                        <a:t>有F=f</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地静</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②“板块”相对静止对地共同</a:t>
                      </a:r>
                      <a:r>
                        <a:rPr lang="zh-CN" altLang="en-US" sz="2010" kern="0" dirty="0" smtClean="0">
                          <a:solidFill>
                            <a:srgbClr val="000000"/>
                          </a:solidFill>
                          <a:latin typeface="Times New Roman" panose="02020603050405020304" pitchFamily="65" charset="-122"/>
                          <a:ea typeface="华文细黑" panose="02010600040101010101" pitchFamily="65" charset="-122"/>
                        </a:rPr>
                        <a:t>加速</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对整体有F-f'=(m+M)a</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对“块”有F-f</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静</a:t>
                      </a:r>
                      <a:r>
                        <a:rPr lang="zh-CN" altLang="en-US" sz="2010" kern="0" dirty="0" smtClean="0">
                          <a:solidFill>
                            <a:srgbClr val="000000"/>
                          </a:solidFill>
                          <a:latin typeface="Times New Roman" panose="02020603050405020304" pitchFamily="65" charset="-122"/>
                          <a:ea typeface="华文细黑" panose="02010600040101010101" pitchFamily="65" charset="-122"/>
                        </a:rPr>
                        <a:t>=ma</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对“板”有f</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静</a:t>
                      </a:r>
                      <a:r>
                        <a:rPr lang="zh-CN" altLang="en-US" sz="2010" kern="0" dirty="0" smtClean="0">
                          <a:solidFill>
                            <a:srgbClr val="000000"/>
                          </a:solidFill>
                          <a:latin typeface="Times New Roman" panose="02020603050405020304" pitchFamily="65" charset="-122"/>
                          <a:ea typeface="华文细黑" panose="02010600040101010101" pitchFamily="65" charset="-122"/>
                        </a:rPr>
                        <a:t>-f'=Ma</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4" name="图片 3" descr="textimage70.jpeg"/>
          <p:cNvPicPr>
            <a:picLocks noChangeAspect="1"/>
          </p:cNvPicPr>
          <p:nvPr/>
        </p:nvPicPr>
        <p:blipFill>
          <a:blip r:embed="rId1" cstate="print"/>
          <a:stretch>
            <a:fillRect/>
          </a:stretch>
        </p:blipFill>
        <p:spPr>
          <a:xfrm>
            <a:off x="5364014" y="1968200"/>
            <a:ext cx="2103811" cy="859214"/>
          </a:xfrm>
          <a:prstGeom prst="rect">
            <a:avLst/>
          </a:prstGeo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4393229"/>
        </p:xfrm>
        <a:graphic>
          <a:graphicData uri="http://schemas.openxmlformats.org/drawingml/2006/table">
            <a:tbl>
              <a:tblPr/>
              <a:tblGrid>
                <a:gridCol w="3756000"/>
                <a:gridCol w="3756000"/>
                <a:gridCol w="3756000"/>
              </a:tblGrid>
              <a:tr h="3318845">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临界</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条件</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①“板块”对地滑动的临界条</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件:F=0</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②“板块”相对滑动的临界条</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件:f=f</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max</a:t>
                      </a:r>
                      <a:r>
                        <a:rPr lang="zh-CN" altLang="en-US" sz="2010" kern="0" dirty="0" smtClean="0">
                          <a:solidFill>
                            <a:srgbClr val="000000"/>
                          </a:solidFill>
                          <a:latin typeface="Times New Roman" panose="02020603050405020304" pitchFamily="65" charset="-122"/>
                          <a:ea typeface="华文细黑" panose="02010600040101010101" pitchFamily="65" charset="-122"/>
                        </a:rPr>
                        <a:t>=μmg,此时a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临界</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590" kern="0" spc="1457"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,外</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力F=F'=</a:t>
                      </a:r>
                      <a:r>
                        <a:rPr lang="zh-CN" altLang="en-US" sz="2590" kern="0" spc="-342"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μ(m+M)g</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①“板块”对地滑动的临界条</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件:F=</a:t>
                      </a:r>
                      <a:r>
                        <a:rPr lang="zh-CN" altLang="en-US" sz="1775" kern="0" spc="2049"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=f'=μ'(m+M)g</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②“板块”相对滑动的临界条</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件:f=f</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max</a:t>
                      </a:r>
                      <a:r>
                        <a:rPr lang="zh-CN" altLang="en-US" sz="2010" kern="0" dirty="0" smtClean="0">
                          <a:solidFill>
                            <a:srgbClr val="000000"/>
                          </a:solidFill>
                          <a:latin typeface="Times New Roman" panose="02020603050405020304" pitchFamily="65" charset="-122"/>
                          <a:ea typeface="华文细黑" panose="02010600040101010101" pitchFamily="65" charset="-122"/>
                        </a:rPr>
                        <a:t>=μmg,此时a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临界</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590" kern="0" spc="1757"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590" kern="0" spc="11732"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,外力F=F'=</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1895" kern="0" spc="12731" dirty="0" smtClean="0">
                          <a:solidFill>
                            <a:srgbClr val="000000"/>
                          </a:solidFill>
                          <a:latin typeface="Times New Roman" panose="02020603050405020304" pitchFamily="65" charset="-122"/>
                          <a:ea typeface="华文细黑" panose="02010600040101010101" pitchFamily="65" charset="-122"/>
                        </a:rPr>
                        <a:t> </a:t>
                      </a:r>
                      <a:endParaRPr lang="zh-CN" altLang="en-US" sz="1895" kern="0" spc="12731"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074384">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相对滑</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动过程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对“块”有F-μmg=ma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对“板”有μmg=Ma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对“块”有F-μmg=ma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对“板”有μmg-μ'(m+M)g=Ma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graphicFrame>
        <p:nvGraphicFramePr>
          <p:cNvPr id="4" name="对象 3"/>
          <p:cNvGraphicFramePr>
            <a:graphicFrameLocks noChangeAspect="1"/>
          </p:cNvGraphicFramePr>
          <p:nvPr/>
        </p:nvGraphicFramePr>
        <p:xfrm>
          <a:off x="6840333" y="2811357"/>
          <a:ext cx="514349" cy="552449"/>
        </p:xfrm>
        <a:graphic>
          <a:graphicData uri="http://schemas.openxmlformats.org/presentationml/2006/ole">
            <mc:AlternateContent xmlns:mc="http://schemas.openxmlformats.org/markup-compatibility/2006">
              <mc:Choice xmlns:v="urn:schemas-microsoft-com:vml" Requires="v">
                <p:oleObj spid="_x0000_s41985" name="Equation" r:id="rId1" imgW="13716000" imgH="14630400" progId="Equation.DSMT4">
                  <p:embed/>
                </p:oleObj>
              </mc:Choice>
              <mc:Fallback>
                <p:oleObj name="Equation" r:id="rId1" imgW="13716000" imgH="14630400" progId="Equation.DSMT4">
                  <p:embed/>
                  <p:pic>
                    <p:nvPicPr>
                      <p:cNvPr id="0" name="图片 41984"/>
                      <p:cNvPicPr>
                        <a:picLocks noChangeAspect="1"/>
                      </p:cNvPicPr>
                      <p:nvPr/>
                    </p:nvPicPr>
                    <p:blipFill>
                      <a:blip r:embed="rId2"/>
                      <a:stretch>
                        <a:fillRect/>
                      </a:stretch>
                    </p:blipFill>
                    <p:spPr>
                      <a:xfrm>
                        <a:off x="6840333" y="2811357"/>
                        <a:ext cx="514349" cy="552449"/>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5170256" y="3405704"/>
          <a:ext cx="285750" cy="552449"/>
        </p:xfrm>
        <a:graphic>
          <a:graphicData uri="http://schemas.openxmlformats.org/presentationml/2006/ole">
            <mc:AlternateContent xmlns:mc="http://schemas.openxmlformats.org/markup-compatibility/2006">
              <mc:Choice xmlns:v="urn:schemas-microsoft-com:vml" Requires="v">
                <p:oleObj spid="_x0000_s41986" name="Equation" r:id="rId3" imgW="7620000" imgH="14630400" progId="Equation.DSMT4">
                  <p:embed/>
                </p:oleObj>
              </mc:Choice>
              <mc:Fallback>
                <p:oleObj name="Equation" r:id="rId3" imgW="7620000" imgH="14630400" progId="Equation.DSMT4">
                  <p:embed/>
                  <p:pic>
                    <p:nvPicPr>
                      <p:cNvPr id="0" name="图片 41985"/>
                      <p:cNvPicPr>
                        <a:picLocks noChangeAspect="1"/>
                      </p:cNvPicPr>
                      <p:nvPr/>
                    </p:nvPicPr>
                    <p:blipFill>
                      <a:blip r:embed="rId4"/>
                      <a:stretch>
                        <a:fillRect/>
                      </a:stretch>
                    </p:blipFill>
                    <p:spPr>
                      <a:xfrm>
                        <a:off x="5170256" y="3405704"/>
                        <a:ext cx="285750" cy="55244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8664915" y="1916906"/>
          <a:ext cx="485775" cy="314325"/>
        </p:xfrm>
        <a:graphic>
          <a:graphicData uri="http://schemas.openxmlformats.org/presentationml/2006/ole">
            <mc:AlternateContent xmlns:mc="http://schemas.openxmlformats.org/markup-compatibility/2006">
              <mc:Choice xmlns:v="urn:schemas-microsoft-com:vml" Requires="v">
                <p:oleObj spid="_x0000_s41987" name="Equation" r:id="rId5" imgW="12801600" imgH="8229600" progId="Equation.DSMT4">
                  <p:embed/>
                </p:oleObj>
              </mc:Choice>
              <mc:Fallback>
                <p:oleObj name="Equation" r:id="rId5" imgW="12801600" imgH="8229600" progId="Equation.DSMT4">
                  <p:embed/>
                  <p:pic>
                    <p:nvPicPr>
                      <p:cNvPr id="0" name="图片 41986"/>
                      <p:cNvPicPr>
                        <a:picLocks noChangeAspect="1"/>
                      </p:cNvPicPr>
                      <p:nvPr/>
                    </p:nvPicPr>
                    <p:blipFill>
                      <a:blip r:embed="rId6"/>
                      <a:stretch>
                        <a:fillRect/>
                      </a:stretch>
                    </p:blipFill>
                    <p:spPr>
                      <a:xfrm>
                        <a:off x="8664915" y="1916906"/>
                        <a:ext cx="485775" cy="3143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0596333" y="2811357"/>
          <a:ext cx="552450" cy="552450"/>
        </p:xfrm>
        <a:graphic>
          <a:graphicData uri="http://schemas.openxmlformats.org/presentationml/2006/ole">
            <mc:AlternateContent xmlns:mc="http://schemas.openxmlformats.org/markup-compatibility/2006">
              <mc:Choice xmlns:v="urn:schemas-microsoft-com:vml" Requires="v">
                <p:oleObj spid="_x0000_s41988" name="Equation" r:id="rId7" imgW="14630400" imgH="14630400" progId="Equation.DSMT4">
                  <p:embed/>
                </p:oleObj>
              </mc:Choice>
              <mc:Fallback>
                <p:oleObj name="Equation" r:id="rId7" imgW="14630400" imgH="14630400" progId="Equation.DSMT4">
                  <p:embed/>
                  <p:pic>
                    <p:nvPicPr>
                      <p:cNvPr id="0" name="图片 41987"/>
                      <p:cNvPicPr>
                        <a:picLocks noChangeAspect="1"/>
                      </p:cNvPicPr>
                      <p:nvPr/>
                    </p:nvPicPr>
                    <p:blipFill>
                      <a:blip r:embed="rId8"/>
                      <a:stretch>
                        <a:fillRect/>
                      </a:stretch>
                    </p:blipFill>
                    <p:spPr>
                      <a:xfrm>
                        <a:off x="10596333" y="2811357"/>
                        <a:ext cx="552450" cy="55245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8052000" y="3433304"/>
          <a:ext cx="1819275" cy="552450"/>
        </p:xfrm>
        <a:graphic>
          <a:graphicData uri="http://schemas.openxmlformats.org/presentationml/2006/ole">
            <mc:AlternateContent xmlns:mc="http://schemas.openxmlformats.org/markup-compatibility/2006">
              <mc:Choice xmlns:v="urn:schemas-microsoft-com:vml" Requires="v">
                <p:oleObj spid="_x0000_s41989" name="Equation" r:id="rId9" imgW="48158400" imgH="14630400" progId="Equation.DSMT4">
                  <p:embed/>
                </p:oleObj>
              </mc:Choice>
              <mc:Fallback>
                <p:oleObj name="Equation" r:id="rId9" imgW="48158400" imgH="14630400" progId="Equation.DSMT4">
                  <p:embed/>
                  <p:pic>
                    <p:nvPicPr>
                      <p:cNvPr id="0" name="图片 41988"/>
                      <p:cNvPicPr>
                        <a:picLocks noChangeAspect="1"/>
                      </p:cNvPicPr>
                      <p:nvPr/>
                    </p:nvPicPr>
                    <p:blipFill>
                      <a:blip r:embed="rId10"/>
                      <a:stretch>
                        <a:fillRect/>
                      </a:stretch>
                    </p:blipFill>
                    <p:spPr>
                      <a:xfrm>
                        <a:off x="8052000" y="3433304"/>
                        <a:ext cx="1819275" cy="55245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8052000" y="4014884"/>
          <a:ext cx="1857374" cy="552449"/>
        </p:xfrm>
        <a:graphic>
          <a:graphicData uri="http://schemas.openxmlformats.org/presentationml/2006/ole">
            <mc:AlternateContent xmlns:mc="http://schemas.openxmlformats.org/markup-compatibility/2006">
              <mc:Choice xmlns:v="urn:schemas-microsoft-com:vml" Requires="v">
                <p:oleObj spid="_x0000_s41990" name="Equation" r:id="rId11" imgW="49072800" imgH="14630400" progId="Equation.DSMT4">
                  <p:embed/>
                </p:oleObj>
              </mc:Choice>
              <mc:Fallback>
                <p:oleObj name="Equation" r:id="rId11" imgW="49072800" imgH="14630400" progId="Equation.DSMT4">
                  <p:embed/>
                  <p:pic>
                    <p:nvPicPr>
                      <p:cNvPr id="0" name="图片 41989"/>
                      <p:cNvPicPr>
                        <a:picLocks noChangeAspect="1"/>
                      </p:cNvPicPr>
                      <p:nvPr/>
                    </p:nvPicPr>
                    <p:blipFill>
                      <a:blip r:embed="rId12"/>
                      <a:stretch>
                        <a:fillRect/>
                      </a:stretch>
                    </p:blipFill>
                    <p:spPr>
                      <a:xfrm>
                        <a:off x="8052000" y="4014884"/>
                        <a:ext cx="1857374" cy="55244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2645142"/>
        </p:xfrm>
        <a:graphic>
          <a:graphicData uri="http://schemas.openxmlformats.org/drawingml/2006/table">
            <a:tbl>
              <a:tblPr/>
              <a:tblGrid>
                <a:gridCol w="3756000"/>
                <a:gridCol w="3756000"/>
                <a:gridCol w="3756000"/>
              </a:tblGrid>
              <a:tr h="2645142">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a-F</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图像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6290" kern="0" spc="19133" dirty="0" smtClean="0">
                          <a:solidFill>
                            <a:srgbClr val="000000"/>
                          </a:solidFill>
                          <a:latin typeface="Times New Roman" panose="02020603050405020304" pitchFamily="65" charset="-122"/>
                          <a:ea typeface="华文细黑" panose="02010600040101010101" pitchFamily="65" charset="-122"/>
                        </a:rPr>
                        <a:t> </a:t>
                      </a:r>
                      <a:endParaRPr lang="zh-CN" altLang="en-US" sz="6290" kern="0" spc="19133"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5765" kern="0" spc="22674" dirty="0" smtClean="0">
                          <a:solidFill>
                            <a:srgbClr val="000000"/>
                          </a:solidFill>
                          <a:latin typeface="Times New Roman" panose="02020603050405020304" pitchFamily="65" charset="-122"/>
                          <a:ea typeface="华文细黑" panose="02010600040101010101" pitchFamily="65" charset="-122"/>
                        </a:rPr>
                        <a:t> </a:t>
                      </a:r>
                      <a:endParaRPr lang="zh-CN" altLang="en-US" sz="5765" kern="0" spc="22674"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3" name="图片 3" descr="textimage71.jpeg"/>
          <p:cNvPicPr>
            <a:picLocks noChangeAspect="1"/>
          </p:cNvPicPr>
          <p:nvPr/>
        </p:nvPicPr>
        <p:blipFill>
          <a:blip r:embed="rId1" cstate="print"/>
          <a:stretch>
            <a:fillRect/>
          </a:stretch>
        </p:blipFill>
        <p:spPr>
          <a:xfrm>
            <a:off x="4296000" y="1413792"/>
            <a:ext cx="3228975" cy="2419350"/>
          </a:xfrm>
          <a:prstGeom prst="rect">
            <a:avLst/>
          </a:prstGeom>
        </p:spPr>
      </p:pic>
      <p:pic>
        <p:nvPicPr>
          <p:cNvPr id="4" name="图片 4" descr="textimage72.jpeg"/>
          <p:cNvPicPr>
            <a:picLocks noChangeAspect="1"/>
          </p:cNvPicPr>
          <p:nvPr/>
        </p:nvPicPr>
        <p:blipFill>
          <a:blip r:embed="rId2" cstate="print"/>
          <a:stretch>
            <a:fillRect/>
          </a:stretch>
        </p:blipFill>
        <p:spPr>
          <a:xfrm>
            <a:off x="8052000" y="1487068"/>
            <a:ext cx="3612000" cy="2226083"/>
          </a:xfrm>
          <a:prstGeom prst="rect">
            <a:avLst/>
          </a:prstGeom>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2.力作用在“板”上</a:t>
            </a:r>
            <a:endParaRPr lang="zh-CN" altLang="en-US"/>
          </a:p>
        </p:txBody>
      </p:sp>
      <p:graphicFrame>
        <p:nvGraphicFramePr>
          <p:cNvPr id="3" name="表格 2"/>
          <p:cNvGraphicFramePr>
            <a:graphicFrameLocks noGrp="1"/>
          </p:cNvGraphicFramePr>
          <p:nvPr/>
        </p:nvGraphicFramePr>
        <p:xfrm>
          <a:off x="468000" y="935925"/>
          <a:ext cx="11268000" cy="5292602"/>
        </p:xfrm>
        <a:graphic>
          <a:graphicData uri="http://schemas.openxmlformats.org/drawingml/2006/table">
            <a:tbl>
              <a:tblPr/>
              <a:tblGrid>
                <a:gridCol w="3756000"/>
                <a:gridCol w="3756000"/>
                <a:gridCol w="3756000"/>
              </a:tblGrid>
              <a:tr h="1283067">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示意图</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gridSpan="2">
                  <a:txBody>
                    <a:bodyPr/>
                    <a:lstStyle/>
                    <a:p>
                      <a:pPr eaLnBrk="0" latinLnBrk="1" hangingPunct="0">
                        <a:lnSpc>
                          <a:spcPct val="150000"/>
                        </a:lnSpc>
                        <a:spcBef>
                          <a:spcPts val="0"/>
                        </a:spcBef>
                      </a:pPr>
                      <a:r>
                        <a:rPr lang="zh-CN" altLang="en-US" sz="3625" kern="0" spc="26525" dirty="0" smtClean="0">
                          <a:solidFill>
                            <a:srgbClr val="000000"/>
                          </a:solidFill>
                          <a:latin typeface="Times New Roman" panose="02020603050405020304" pitchFamily="65" charset="-122"/>
                          <a:ea typeface="华文细黑" panose="02010600040101010101" pitchFamily="65" charset="-122"/>
                        </a:rPr>
                        <a:t> </a:t>
                      </a:r>
                      <a:endParaRPr lang="zh-CN" altLang="en-US" sz="3625" kern="0" spc="26525"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r>
              <a:tr h="609191">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条件</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水平面光滑:μ</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0,μ'=0</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水平面粗糙:μ</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0,μ'</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0</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3400344">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相对</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静止</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过程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①“板块”对地静止:对整体有F</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=0</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②“板块”相对静止,对地共同</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加速: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对整体有F=(m+M)a</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对“块”有f</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静</a:t>
                      </a:r>
                      <a:r>
                        <a:rPr lang="zh-CN" altLang="en-US" sz="2010" kern="0" dirty="0" smtClean="0">
                          <a:solidFill>
                            <a:srgbClr val="000000"/>
                          </a:solidFill>
                          <a:latin typeface="Times New Roman" panose="02020603050405020304" pitchFamily="65" charset="-122"/>
                          <a:ea typeface="华文细黑" panose="02010600040101010101" pitchFamily="65" charset="-122"/>
                        </a:rPr>
                        <a:t>=ma</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对“板”有F-f</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静</a:t>
                      </a:r>
                      <a:r>
                        <a:rPr lang="zh-CN" altLang="en-US" sz="2010" kern="0" dirty="0" smtClean="0">
                          <a:solidFill>
                            <a:srgbClr val="000000"/>
                          </a:solidFill>
                          <a:latin typeface="Times New Roman" panose="02020603050405020304" pitchFamily="65" charset="-122"/>
                          <a:ea typeface="华文细黑" panose="02010600040101010101" pitchFamily="65" charset="-122"/>
                        </a:rPr>
                        <a:t>=Ma</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①“板块”相对地面静止:对整</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体有F=f</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地静</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②“板块”相对静止,对地共同</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加速: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对整体有F-f'=(m+M)a</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对“块”有f</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静</a:t>
                      </a:r>
                      <a:r>
                        <a:rPr lang="zh-CN" altLang="en-US" sz="2010" kern="0" dirty="0" smtClean="0">
                          <a:solidFill>
                            <a:srgbClr val="000000"/>
                          </a:solidFill>
                          <a:latin typeface="Times New Roman" panose="02020603050405020304" pitchFamily="65" charset="-122"/>
                          <a:ea typeface="华文细黑" panose="02010600040101010101" pitchFamily="65" charset="-122"/>
                        </a:rPr>
                        <a:t>=ma</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对“板”有F-f</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静</a:t>
                      </a:r>
                      <a:r>
                        <a:rPr lang="zh-CN" altLang="en-US" sz="2010" kern="0" dirty="0" smtClean="0">
                          <a:solidFill>
                            <a:srgbClr val="000000"/>
                          </a:solidFill>
                          <a:latin typeface="Times New Roman" panose="02020603050405020304" pitchFamily="65" charset="-122"/>
                          <a:ea typeface="华文细黑" panose="02010600040101010101" pitchFamily="65" charset="-122"/>
                        </a:rPr>
                        <a:t>-f'=Ma</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4" name="图片 3" descr="textimage73.jpeg"/>
          <p:cNvPicPr>
            <a:picLocks noChangeAspect="1"/>
          </p:cNvPicPr>
          <p:nvPr/>
        </p:nvPicPr>
        <p:blipFill>
          <a:blip r:embed="rId1" cstate="print"/>
          <a:stretch>
            <a:fillRect/>
          </a:stretch>
        </p:blipFill>
        <p:spPr>
          <a:xfrm>
            <a:off x="4296000" y="1081574"/>
            <a:ext cx="3829050" cy="1057275"/>
          </a:xfrm>
          <a:prstGeom prst="rect">
            <a:avLst/>
          </a:prstGeom>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323925"/>
          <a:ext cx="11268000" cy="5400600"/>
        </p:xfrm>
        <a:graphic>
          <a:graphicData uri="http://schemas.openxmlformats.org/drawingml/2006/table">
            <a:tbl>
              <a:tblPr/>
              <a:tblGrid>
                <a:gridCol w="3756000"/>
                <a:gridCol w="3660294"/>
                <a:gridCol w="3851706"/>
              </a:tblGrid>
              <a:tr h="1130165">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临界</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条件</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①“板块”对地滑动的临界条</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件:F=0</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②“板块”相对滑动的临界条</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件:f=f</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max</a:t>
                      </a:r>
                      <a:r>
                        <a:rPr lang="zh-CN" altLang="en-US" sz="2010" kern="0" dirty="0" smtClean="0">
                          <a:solidFill>
                            <a:srgbClr val="000000"/>
                          </a:solidFill>
                          <a:latin typeface="Times New Roman" panose="02020603050405020304" pitchFamily="65" charset="-122"/>
                          <a:ea typeface="华文细黑" panose="02010600040101010101" pitchFamily="65" charset="-122"/>
                        </a:rPr>
                        <a:t>=μmg,此时a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临界</a:t>
                      </a:r>
                      <a:r>
                        <a:rPr lang="zh-CN" altLang="en-US" sz="2010" kern="0" dirty="0" smtClean="0">
                          <a:solidFill>
                            <a:srgbClr val="000000"/>
                          </a:solidFill>
                          <a:latin typeface="Times New Roman" panose="02020603050405020304" pitchFamily="65" charset="-122"/>
                          <a:ea typeface="华文细黑" panose="02010600040101010101" pitchFamily="65" charset="-122"/>
                        </a:rPr>
                        <a:t>=μg,外力F</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=F'=μ(m+M)g</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①“板块”对地滑动的临界条</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件:F=</a:t>
                      </a:r>
                      <a:r>
                        <a:rPr lang="zh-CN" altLang="en-US" sz="1775" kern="0" spc="2049"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=f'=μ'(m+M)g</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②“板块”相对滑动的临界条</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件:f=f</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max</a:t>
                      </a:r>
                      <a:r>
                        <a:rPr lang="zh-CN" altLang="en-US" sz="2010" kern="0" dirty="0" smtClean="0">
                          <a:solidFill>
                            <a:srgbClr val="000000"/>
                          </a:solidFill>
                          <a:latin typeface="Times New Roman" panose="02020603050405020304" pitchFamily="65" charset="-122"/>
                          <a:ea typeface="华文细黑" panose="02010600040101010101" pitchFamily="65" charset="-122"/>
                        </a:rPr>
                        <a:t>=μmg,此时a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临界</a:t>
                      </a:r>
                      <a:r>
                        <a:rPr lang="zh-CN" altLang="en-US" sz="2010" kern="0" dirty="0" smtClean="0">
                          <a:solidFill>
                            <a:srgbClr val="000000"/>
                          </a:solidFill>
                          <a:latin typeface="Times New Roman" panose="02020603050405020304" pitchFamily="65" charset="-122"/>
                          <a:ea typeface="华文细黑" panose="02010600040101010101" pitchFamily="65" charset="-122"/>
                        </a:rPr>
                        <a:t>=μg,外力F</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=F'=(μ+μ')(m+M)g</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598027">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相对滑</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动过程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对“块”有μmg=ma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对“板”有F-μmg=Ma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对“块”有μmg=ma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对“板”有F-μmg-</a:t>
                      </a:r>
                      <a:r>
                        <a:rPr lang="zh-CN" altLang="en-US" sz="2010" kern="0" dirty="0" smtClean="0">
                          <a:solidFill>
                            <a:srgbClr val="000000"/>
                          </a:solidFill>
                          <a:latin typeface="Times New Roman" panose="02020603050405020304" pitchFamily="65" charset="-122"/>
                          <a:ea typeface="华文细黑" panose="02010600040101010101" pitchFamily="65" charset="-122"/>
                        </a:rPr>
                        <a:t>μ'(</a:t>
                      </a:r>
                      <a:r>
                        <a:rPr lang="zh-CN" altLang="en-US" sz="2010" kern="0" dirty="0" smtClean="0">
                          <a:solidFill>
                            <a:srgbClr val="000000"/>
                          </a:solidFill>
                          <a:latin typeface="Times New Roman" panose="02020603050405020304" pitchFamily="65" charset="-122"/>
                          <a:ea typeface="华文细黑" panose="02010600040101010101" pitchFamily="65" charset="-122"/>
                        </a:rPr>
                        <a:t>m+M)g=</a:t>
                      </a:r>
                      <a:r>
                        <a:rPr lang="zh-CN" altLang="en-US" sz="2010" kern="0" dirty="0" smtClean="0">
                          <a:solidFill>
                            <a:srgbClr val="000000"/>
                          </a:solidFill>
                          <a:latin typeface="Times New Roman" panose="02020603050405020304" pitchFamily="65" charset="-122"/>
                          <a:ea typeface="华文细黑" panose="02010600040101010101" pitchFamily="65" charset="-122"/>
                        </a:rPr>
                        <a:t>Ma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997762">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a-F</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图像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6290" kern="0" spc="19058" dirty="0" smtClean="0">
                          <a:solidFill>
                            <a:srgbClr val="000000"/>
                          </a:solidFill>
                          <a:latin typeface="Times New Roman" panose="02020603050405020304" pitchFamily="65" charset="-122"/>
                          <a:ea typeface="华文细黑" panose="02010600040101010101" pitchFamily="65" charset="-122"/>
                        </a:rPr>
                        <a:t> </a:t>
                      </a:r>
                      <a:endParaRPr lang="zh-CN" altLang="en-US" sz="6290" kern="0" spc="19058"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5720" kern="0" spc="22718" dirty="0" smtClean="0">
                          <a:solidFill>
                            <a:srgbClr val="000000"/>
                          </a:solidFill>
                          <a:latin typeface="Times New Roman" panose="02020603050405020304" pitchFamily="65" charset="-122"/>
                          <a:ea typeface="华文细黑" panose="02010600040101010101" pitchFamily="65" charset="-122"/>
                        </a:rPr>
                        <a:t> </a:t>
                      </a:r>
                      <a:endParaRPr lang="zh-CN" altLang="en-US" sz="5720" kern="0" spc="22718"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graphicFrame>
        <p:nvGraphicFramePr>
          <p:cNvPr id="4" name="对象 3"/>
          <p:cNvGraphicFramePr>
            <a:graphicFrameLocks noChangeAspect="1"/>
          </p:cNvGraphicFramePr>
          <p:nvPr/>
        </p:nvGraphicFramePr>
        <p:xfrm>
          <a:off x="8664915" y="980831"/>
          <a:ext cx="485775" cy="314325"/>
        </p:xfrm>
        <a:graphic>
          <a:graphicData uri="http://schemas.openxmlformats.org/presentationml/2006/ole">
            <mc:AlternateContent xmlns:mc="http://schemas.openxmlformats.org/markup-compatibility/2006">
              <mc:Choice xmlns:v="urn:schemas-microsoft-com:vml" Requires="v">
                <p:oleObj spid="_x0000_s43009" name="Equation" r:id="rId1" imgW="12801600" imgH="8229600" progId="Equation.DSMT4">
                  <p:embed/>
                </p:oleObj>
              </mc:Choice>
              <mc:Fallback>
                <p:oleObj name="Equation" r:id="rId1" imgW="12801600" imgH="8229600" progId="Equation.DSMT4">
                  <p:embed/>
                  <p:pic>
                    <p:nvPicPr>
                      <p:cNvPr id="0" name="图片 43008"/>
                      <p:cNvPicPr>
                        <a:picLocks noChangeAspect="1"/>
                      </p:cNvPicPr>
                      <p:nvPr/>
                    </p:nvPicPr>
                    <p:blipFill>
                      <a:blip r:embed="rId2"/>
                      <a:stretch>
                        <a:fillRect/>
                      </a:stretch>
                    </p:blipFill>
                    <p:spPr>
                      <a:xfrm>
                        <a:off x="8664915" y="980831"/>
                        <a:ext cx="485775" cy="314325"/>
                      </a:xfrm>
                      <a:prstGeom prst="rect">
                        <a:avLst/>
                      </a:prstGeom>
                      <a:noFill/>
                      <a:ln w="9525">
                        <a:noFill/>
                      </a:ln>
                    </p:spPr>
                  </p:pic>
                </p:oleObj>
              </mc:Fallback>
            </mc:AlternateContent>
          </a:graphicData>
        </a:graphic>
      </p:graphicFrame>
      <p:pic>
        <p:nvPicPr>
          <p:cNvPr id="5" name="图片 3" descr="textimage74.jpeg"/>
          <p:cNvPicPr>
            <a:picLocks noChangeAspect="1"/>
          </p:cNvPicPr>
          <p:nvPr/>
        </p:nvPicPr>
        <p:blipFill>
          <a:blip r:embed="rId3" cstate="print"/>
          <a:stretch>
            <a:fillRect/>
          </a:stretch>
        </p:blipFill>
        <p:spPr>
          <a:xfrm>
            <a:off x="4632350" y="3780183"/>
            <a:ext cx="2225261" cy="1672237"/>
          </a:xfrm>
          <a:prstGeom prst="rect">
            <a:avLst/>
          </a:prstGeom>
        </p:spPr>
      </p:pic>
      <p:pic>
        <p:nvPicPr>
          <p:cNvPr id="6" name="图片 4" descr="textimage75.jpeg"/>
          <p:cNvPicPr>
            <a:picLocks noChangeAspect="1"/>
          </p:cNvPicPr>
          <p:nvPr/>
        </p:nvPicPr>
        <p:blipFill>
          <a:blip r:embed="rId4" cstate="print"/>
          <a:stretch>
            <a:fillRect/>
          </a:stretch>
        </p:blipFill>
        <p:spPr>
          <a:xfrm>
            <a:off x="8388350" y="3852317"/>
            <a:ext cx="2496590" cy="152732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返回目录">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CustomerInfo>
  <UserName>Administrator</UserName>
  <CompanyName>微软中国</CompanyName>
  <MachineID>WS103</MachineID>
  <ToolID>ljRTAAAAKGU=</ToolID>
  <Data><![CDATA[bGpSVEFBQUFLR1U9]]></Data>
</CustomerInfo>
</file>

<file path=customXml/item10.xml><?xml version="1.0" encoding="utf-8"?>
<CustomerInfo>
  <UserName>Administrator</UserName>
  <CompanyName>微软中国</CompanyName>
  <MachineID>WS103</MachineID>
  <ToolID>ljRTAAAAKGU=</ToolID>
  <Data><![CDATA[bGpSVEFBQUFLR1U9]]></Data>
</CustomerInfo>
</file>

<file path=customXml/item100.xml><?xml version="1.0" encoding="utf-8"?>
<CustomerInfo>
  <UserName>Administrator</UserName>
  <CompanyName>微软中国</CompanyName>
  <MachineID>WS103</MachineID>
  <ToolID>ljRTAAAAKGU=</ToolID>
  <Data><![CDATA[bGpSVEFBQUFLR1U9]]></Data>
</CustomerInfo>
</file>

<file path=customXml/item101.xml><?xml version="1.0" encoding="utf-8"?>
<CustomerInfo>
  <UserName>Administrator</UserName>
  <CompanyName>微软中国</CompanyName>
  <MachineID>WS103</MachineID>
  <ToolID>ljRTAAAAKGU=</ToolID>
  <Data><![CDATA[bGpSVEFBQUFLR1U9]]></Data>
</CustomerInfo>
</file>

<file path=customXml/item102.xml><?xml version="1.0" encoding="utf-8"?>
<CustomerInfo>
  <UserName>Administrator</UserName>
  <CompanyName>微软中国</CompanyName>
  <MachineID>WS103</MachineID>
  <ToolID>ljRTAAAAKGU=</ToolID>
  <Data><![CDATA[bGpSVEFBQUFLR1U9]]></Data>
</CustomerInfo>
</file>

<file path=customXml/item103.xml><?xml version="1.0" encoding="utf-8"?>
<CustomerInfo>
  <UserName>Administrator</UserName>
  <CompanyName>微软中国</CompanyName>
  <MachineID>WS103</MachineID>
  <ToolID>ljRTAAAAKGU=</ToolID>
  <Data><![CDATA[bGpSVEFBQUFLR1U9]]></Data>
</CustomerInfo>
</file>

<file path=customXml/item11.xml><?xml version="1.0" encoding="utf-8"?>
<CustomerInfo>
  <UserName>Administrator</UserName>
  <CompanyName>微软中国</CompanyName>
  <MachineID>WS103</MachineID>
  <ToolID>ljRTAAAAKGU=</ToolID>
  <Data><![CDATA[bGpSVEFBQUFLR1U9]]></Data>
</CustomerInfo>
</file>

<file path=customXml/item12.xml><?xml version="1.0" encoding="utf-8"?>
<CustomerInfo>
  <UserName>Administrator</UserName>
  <CompanyName>微软中国</CompanyName>
  <MachineID>WS103</MachineID>
  <ToolID>ljRTAAAAKGU=</ToolID>
  <Data><![CDATA[bGpSVEFBQUFLR1U9]]></Data>
</CustomerInfo>
</file>

<file path=customXml/item13.xml><?xml version="1.0" encoding="utf-8"?>
<CustomerInfo>
  <UserName>Administrator</UserName>
  <CompanyName>微软中国</CompanyName>
  <MachineID>WS103</MachineID>
  <ToolID>ljRTAAAAKGU=</ToolID>
  <Data><![CDATA[bGpSVEFBQUFLR1U9]]></Data>
</CustomerInfo>
</file>

<file path=customXml/item14.xml><?xml version="1.0" encoding="utf-8"?>
<CustomerInfo>
  <UserName>Administrator</UserName>
  <CompanyName>微软中国</CompanyName>
  <MachineID>WS103</MachineID>
  <ToolID>ljRTAAAAKGU=</ToolID>
  <Data><![CDATA[bGpSVEFBQUFLR1U9]]></Data>
</CustomerInfo>
</file>

<file path=customXml/item15.xml><?xml version="1.0" encoding="utf-8"?>
<CustomerInfo>
  <UserName>Administrator</UserName>
  <CompanyName>微软中国</CompanyName>
  <MachineID>WS103</MachineID>
  <ToolID>ljRTAAAAKGU=</ToolID>
  <Data><![CDATA[bGpSVEFBQUFLR1U9]]></Data>
</CustomerInfo>
</file>

<file path=customXml/item16.xml><?xml version="1.0" encoding="utf-8"?>
<CustomerInfo>
  <UserName>Administrator</UserName>
  <CompanyName>微软中国</CompanyName>
  <MachineID>WS103</MachineID>
  <ToolID>ljRTAAAAKGU=</ToolID>
  <Data><![CDATA[bGpSVEFBQUFLR1U9]]></Data>
</CustomerInfo>
</file>

<file path=customXml/item17.xml><?xml version="1.0" encoding="utf-8"?>
<CustomerInfo>
  <UserName>Administrator</UserName>
  <CompanyName>微软中国</CompanyName>
  <MachineID>WS103</MachineID>
  <ToolID>ljRTAAAAKGU=</ToolID>
  <Data><![CDATA[bGpSVEFBQUFLR1U9]]></Data>
</CustomerInfo>
</file>

<file path=customXml/item18.xml><?xml version="1.0" encoding="utf-8"?>
<CustomerInfo>
  <UserName>Administrator</UserName>
  <CompanyName>微软中国</CompanyName>
  <MachineID>WS103</MachineID>
  <ToolID>ljRTAAAAKGU=</ToolID>
  <Data><![CDATA[bGpSVEFBQUFLR1U9]]></Data>
</CustomerInfo>
</file>

<file path=customXml/item19.xml><?xml version="1.0" encoding="utf-8"?>
<CustomerInfo>
  <UserName>Administrator</UserName>
  <CompanyName>微软中国</CompanyName>
  <MachineID>WS103</MachineID>
  <ToolID>ljRTAAAAKGU=</ToolID>
  <Data><![CDATA[bGpSVEFBQUFLR1U9]]></Data>
</CustomerInfo>
</file>

<file path=customXml/item2.xml><?xml version="1.0" encoding="utf-8"?>
<CustomerInfo>
  <UserName>Administrator</UserName>
  <CompanyName>微软中国</CompanyName>
  <MachineID>WS103</MachineID>
  <ToolID>ljRTAAAAKGU=</ToolID>
  <Data><![CDATA[bGpSVEFBQUFLR1U9]]></Data>
</CustomerInfo>
</file>

<file path=customXml/item20.xml><?xml version="1.0" encoding="utf-8"?>
<CustomerInfo>
  <UserName>Administrator</UserName>
  <CompanyName>微软中国</CompanyName>
  <MachineID>WS103</MachineID>
  <ToolID>ljRTAAAAKGU=</ToolID>
  <Data><![CDATA[bGpSVEFBQUFLR1U9]]></Data>
</CustomerInfo>
</file>

<file path=customXml/item21.xml><?xml version="1.0" encoding="utf-8"?>
<CustomerInfo>
  <UserName>Administrator</UserName>
  <CompanyName>微软中国</CompanyName>
  <MachineID>WS103</MachineID>
  <ToolID>ljRTAAAAKGU=</ToolID>
  <Data><![CDATA[bGpSVEFBQUFLR1U9]]></Data>
</CustomerInfo>
</file>

<file path=customXml/item22.xml><?xml version="1.0" encoding="utf-8"?>
<CustomerInfo>
  <UserName>Administrator</UserName>
  <CompanyName>微软中国</CompanyName>
  <MachineID>WS103</MachineID>
  <ToolID>ljRTAAAAKGU=</ToolID>
  <Data><![CDATA[bGpSVEFBQUFLR1U9]]></Data>
</CustomerInfo>
</file>

<file path=customXml/item23.xml><?xml version="1.0" encoding="utf-8"?>
<CustomerInfo>
  <UserName>Administrator</UserName>
  <CompanyName>微软中国</CompanyName>
  <MachineID>WS103</MachineID>
  <ToolID>ljRTAAAAKGU=</ToolID>
  <Data><![CDATA[bGpSVEFBQUFLR1U9]]></Data>
</CustomerInfo>
</file>

<file path=customXml/item24.xml><?xml version="1.0" encoding="utf-8"?>
<CustomerInfo>
  <UserName>Administrator</UserName>
  <CompanyName>微软中国</CompanyName>
  <MachineID>WS103</MachineID>
  <ToolID>ljRTAAAAKGU=</ToolID>
  <Data><![CDATA[bGpSVEFBQUFLR1U9]]></Data>
</CustomerInfo>
</file>

<file path=customXml/item25.xml><?xml version="1.0" encoding="utf-8"?>
<CustomerInfo>
  <UserName>Administrator</UserName>
  <CompanyName>微软中国</CompanyName>
  <MachineID>WS103</MachineID>
  <ToolID>ljRTAAAAKGU=</ToolID>
  <Data><![CDATA[bGpSVEFBQUFLR1U9]]></Data>
</CustomerInfo>
</file>

<file path=customXml/item26.xml><?xml version="1.0" encoding="utf-8"?>
<CustomerInfo>
  <UserName>Administrator</UserName>
  <CompanyName>微软中国</CompanyName>
  <MachineID>WS103</MachineID>
  <ToolID>ljRTAAAAKGU=</ToolID>
  <Data><![CDATA[bGpSVEFBQUFLR1U9]]></Data>
</CustomerInfo>
</file>

<file path=customXml/item27.xml><?xml version="1.0" encoding="utf-8"?>
<CustomerInfo>
  <UserName>Administrator</UserName>
  <CompanyName>微软中国</CompanyName>
  <MachineID>WS103</MachineID>
  <ToolID>ljRTAAAAKGU=</ToolID>
  <Data><![CDATA[bGpSVEFBQUFLR1U9]]></Data>
</CustomerInfo>
</file>

<file path=customXml/item28.xml><?xml version="1.0" encoding="utf-8"?>
<CustomerInfo>
  <UserName>Administrator</UserName>
  <CompanyName>微软中国</CompanyName>
  <MachineID>WS103</MachineID>
  <ToolID>ljRTAAAAKGU=</ToolID>
  <Data><![CDATA[bGpSVEFBQUFLR1U9]]></Data>
</CustomerInfo>
</file>

<file path=customXml/item29.xml><?xml version="1.0" encoding="utf-8"?>
<CustomerInfo>
  <UserName>Administrator</UserName>
  <CompanyName>微软中国</CompanyName>
  <MachineID>WS103</MachineID>
  <ToolID>ljRTAAAAKGU=</ToolID>
  <Data><![CDATA[bGpSVEFBQUFLR1U9]]></Data>
</CustomerInfo>
</file>

<file path=customXml/item3.xml><?xml version="1.0" encoding="utf-8"?>
<CustomerInfo>
  <UserName>Administrator</UserName>
  <CompanyName>微软中国</CompanyName>
  <MachineID>WS103</MachineID>
  <ToolID>ljRTAAAAKGU=</ToolID>
  <Data><![CDATA[bGpSVEFBQUFLR1U9]]></Data>
</CustomerInfo>
</file>

<file path=customXml/item30.xml><?xml version="1.0" encoding="utf-8"?>
<CustomerInfo>
  <UserName>Administrator</UserName>
  <CompanyName>微软中国</CompanyName>
  <MachineID>WS103</MachineID>
  <ToolID>ljRTAAAAKGU=</ToolID>
  <Data><![CDATA[bGpSVEFBQUFLR1U9]]></Data>
</CustomerInfo>
</file>

<file path=customXml/item31.xml><?xml version="1.0" encoding="utf-8"?>
<CustomerInfo>
  <UserName>Administrator</UserName>
  <CompanyName>微软中国</CompanyName>
  <MachineID>WS103</MachineID>
  <ToolID>ljRTAAAAKGU=</ToolID>
  <Data><![CDATA[bGpSVEFBQUFLR1U9]]></Data>
</CustomerInfo>
</file>

<file path=customXml/item32.xml><?xml version="1.0" encoding="utf-8"?>
<CustomerInfo>
  <UserName>Administrator</UserName>
  <CompanyName>微软中国</CompanyName>
  <MachineID>WS103</MachineID>
  <ToolID>ljRTAAAAKGU=</ToolID>
  <Data><![CDATA[bGpSVEFBQUFLR1U9]]></Data>
</CustomerInfo>
</file>

<file path=customXml/item33.xml><?xml version="1.0" encoding="utf-8"?>
<CustomerInfo>
  <UserName>Administrator</UserName>
  <CompanyName>微软中国</CompanyName>
  <MachineID>WS103</MachineID>
  <ToolID>ljRTAAAAKGU=</ToolID>
  <Data><![CDATA[bGpSVEFBQUFLR1U9]]></Data>
</CustomerInfo>
</file>

<file path=customXml/item34.xml><?xml version="1.0" encoding="utf-8"?>
<CustomerInfo>
  <UserName>Administrator</UserName>
  <CompanyName>微软中国</CompanyName>
  <MachineID>WS103</MachineID>
  <ToolID>ljRTAAAAKGU=</ToolID>
  <Data><![CDATA[bGpSVEFBQUFLR1U9]]></Data>
</CustomerInfo>
</file>

<file path=customXml/item35.xml><?xml version="1.0" encoding="utf-8"?>
<CustomerInfo>
  <UserName>Administrator</UserName>
  <CompanyName>微软中国</CompanyName>
  <MachineID>WS103</MachineID>
  <ToolID>ljRTAAAAKGU=</ToolID>
  <Data><![CDATA[bGpSVEFBQUFLR1U9]]></Data>
</CustomerInfo>
</file>

<file path=customXml/item36.xml><?xml version="1.0" encoding="utf-8"?>
<CustomerInfo>
  <UserName>Administrator</UserName>
  <CompanyName>微软中国</CompanyName>
  <MachineID>WS103</MachineID>
  <ToolID>ljRTAAAAKGU=</ToolID>
  <Data><![CDATA[bGpSVEFBQUFLR1U9]]></Data>
</CustomerInfo>
</file>

<file path=customXml/item37.xml><?xml version="1.0" encoding="utf-8"?>
<CustomerInfo>
  <UserName>Administrator</UserName>
  <CompanyName>微软中国</CompanyName>
  <MachineID>WS103</MachineID>
  <ToolID>ljRTAAAAKGU=</ToolID>
  <Data><![CDATA[bGpSVEFBQUFLR1U9]]></Data>
</CustomerInfo>
</file>

<file path=customXml/item38.xml><?xml version="1.0" encoding="utf-8"?>
<CustomerInfo>
  <UserName>Administrator</UserName>
  <CompanyName>微软中国</CompanyName>
  <MachineID>WS103</MachineID>
  <ToolID>ljRTAAAAKGU=</ToolID>
  <Data><![CDATA[bGpSVEFBQUFLR1U9]]></Data>
</CustomerInfo>
</file>

<file path=customXml/item39.xml><?xml version="1.0" encoding="utf-8"?>
<CustomerInfo>
  <UserName>Administrator</UserName>
  <CompanyName>微软中国</CompanyName>
  <MachineID>WS103</MachineID>
  <ToolID>ljRTAAAAKGU=</ToolID>
  <Data><![CDATA[bGpSVEFBQUFLR1U9]]></Data>
</CustomerInfo>
</file>

<file path=customXml/item4.xml><?xml version="1.0" encoding="utf-8"?>
<CustomerInfo>
  <UserName>Administrator</UserName>
  <CompanyName>微软中国</CompanyName>
  <MachineID>WS103</MachineID>
  <ToolID>ljRTAAAAKGU=</ToolID>
  <Data><![CDATA[bGpSVEFBQUFLR1U9]]></Data>
</CustomerInfo>
</file>

<file path=customXml/item40.xml><?xml version="1.0" encoding="utf-8"?>
<CustomerInfo>
  <UserName>Administrator</UserName>
  <CompanyName>微软中国</CompanyName>
  <MachineID>WS103</MachineID>
  <ToolID>ljRTAAAAKGU=</ToolID>
  <Data><![CDATA[bGpSVEFBQUFLR1U9]]></Data>
</CustomerInfo>
</file>

<file path=customXml/item41.xml><?xml version="1.0" encoding="utf-8"?>
<CustomerInfo>
  <UserName>Administrator</UserName>
  <CompanyName>微软中国</CompanyName>
  <MachineID>WS103</MachineID>
  <ToolID>ljRTAAAAKGU=</ToolID>
  <Data><![CDATA[bGpSVEFBQUFLR1U9]]></Data>
</CustomerInfo>
</file>

<file path=customXml/item42.xml><?xml version="1.0" encoding="utf-8"?>
<CustomerInfo>
  <UserName>Administrator</UserName>
  <CompanyName>微软中国</CompanyName>
  <MachineID>WS103</MachineID>
  <ToolID>ljRTAAAAKGU=</ToolID>
  <Data><![CDATA[bGpSVEFBQUFLR1U9]]></Data>
</CustomerInfo>
</file>

<file path=customXml/item43.xml><?xml version="1.0" encoding="utf-8"?>
<CustomerInfo>
  <UserName>Administrator</UserName>
  <CompanyName>微软中国</CompanyName>
  <MachineID>WS103</MachineID>
  <ToolID>ljRTAAAAKGU=</ToolID>
  <Data><![CDATA[bGpSVEFBQUFLR1U9]]></Data>
</CustomerInfo>
</file>

<file path=customXml/item44.xml><?xml version="1.0" encoding="utf-8"?>
<CustomerInfo>
  <UserName>Administrator</UserName>
  <CompanyName>微软中国</CompanyName>
  <MachineID>WS103</MachineID>
  <ToolID>ljRTAAAAKGU=</ToolID>
  <Data><![CDATA[bGpSVEFBQUFLR1U9]]></Data>
</CustomerInfo>
</file>

<file path=customXml/item45.xml><?xml version="1.0" encoding="utf-8"?>
<CustomerInfo>
  <UserName>Administrator</UserName>
  <CompanyName>微软中国</CompanyName>
  <MachineID>WS103</MachineID>
  <ToolID>ljRTAAAAKGU=</ToolID>
  <Data><![CDATA[bGpSVEFBQUFLR1U9]]></Data>
</CustomerInfo>
</file>

<file path=customXml/item46.xml><?xml version="1.0" encoding="utf-8"?>
<CustomerInfo>
  <UserName>Administrator</UserName>
  <CompanyName>微软中国</CompanyName>
  <MachineID>WS103</MachineID>
  <ToolID>ljRTAAAAKGU=</ToolID>
  <Data><![CDATA[bGpSVEFBQUFLR1U9]]></Data>
</CustomerInfo>
</file>

<file path=customXml/item47.xml><?xml version="1.0" encoding="utf-8"?>
<CustomerInfo>
  <UserName>Administrator</UserName>
  <CompanyName>微软中国</CompanyName>
  <MachineID>WS103</MachineID>
  <ToolID>ljRTAAAAKGU=</ToolID>
  <Data><![CDATA[bGpSVEFBQUFLR1U9]]></Data>
</CustomerInfo>
</file>

<file path=customXml/item48.xml><?xml version="1.0" encoding="utf-8"?>
<CustomerInfo>
  <UserName>Administrator</UserName>
  <CompanyName>微软中国</CompanyName>
  <MachineID>WS103</MachineID>
  <ToolID>ljRTAAAAKGU=</ToolID>
  <Data><![CDATA[bGpSVEFBQUFLR1U9]]></Data>
</CustomerInfo>
</file>

<file path=customXml/item49.xml><?xml version="1.0" encoding="utf-8"?>
<CustomerInfo>
  <UserName>Administrator</UserName>
  <CompanyName>微软中国</CompanyName>
  <MachineID>WS103</MachineID>
  <ToolID>ljRTAAAAKGU=</ToolID>
  <Data><![CDATA[bGpSVEFBQUFLR1U9]]></Data>
</CustomerInfo>
</file>

<file path=customXml/item5.xml><?xml version="1.0" encoding="utf-8"?>
<CustomerInfo>
  <UserName>Administrator</UserName>
  <CompanyName>微软中国</CompanyName>
  <MachineID>WS103</MachineID>
  <ToolID>ljRTAAAAKGU=</ToolID>
  <Data><![CDATA[bGpSVEFBQUFLR1U9]]></Data>
</CustomerInfo>
</file>

<file path=customXml/item50.xml><?xml version="1.0" encoding="utf-8"?>
<CustomerInfo>
  <UserName>Administrator</UserName>
  <CompanyName>微软中国</CompanyName>
  <MachineID>WS103</MachineID>
  <ToolID>ljRTAAAAKGU=</ToolID>
  <Data><![CDATA[bGpSVEFBQUFLR1U9]]></Data>
</CustomerInfo>
</file>

<file path=customXml/item51.xml><?xml version="1.0" encoding="utf-8"?>
<CustomerInfo>
  <UserName>Administrator</UserName>
  <CompanyName>微软中国</CompanyName>
  <MachineID>WS103</MachineID>
  <ToolID>ljRTAAAAKGU=</ToolID>
  <Data><![CDATA[bGpSVEFBQUFLR1U9]]></Data>
</CustomerInfo>
</file>

<file path=customXml/item52.xml><?xml version="1.0" encoding="utf-8"?>
<CustomerInfo>
  <UserName>Administrator</UserName>
  <CompanyName>微软中国</CompanyName>
  <MachineID>WS103</MachineID>
  <ToolID>ljRTAAAAKGU=</ToolID>
  <Data><![CDATA[bGpSVEFBQUFLR1U9]]></Data>
</CustomerInfo>
</file>

<file path=customXml/item53.xml><?xml version="1.0" encoding="utf-8"?>
<CustomerInfo>
  <UserName>Administrator</UserName>
  <CompanyName>微软中国</CompanyName>
  <MachineID>WS103</MachineID>
  <ToolID>ljRTAAAAKGU=</ToolID>
  <Data><![CDATA[bGpSVEFBQUFLR1U9]]></Data>
</CustomerInfo>
</file>

<file path=customXml/item54.xml><?xml version="1.0" encoding="utf-8"?>
<CustomerInfo>
  <UserName>Administrator</UserName>
  <CompanyName>微软中国</CompanyName>
  <MachineID>WS103</MachineID>
  <ToolID>ljRTAAAAKGU=</ToolID>
  <Data><![CDATA[bGpSVEFBQUFLR1U9]]></Data>
</CustomerInfo>
</file>

<file path=customXml/item55.xml><?xml version="1.0" encoding="utf-8"?>
<CustomerInfo>
  <UserName>Administrator</UserName>
  <CompanyName>微软中国</CompanyName>
  <MachineID>WS103</MachineID>
  <ToolID>ljRTAAAAKGU=</ToolID>
  <Data><![CDATA[bGpSVEFBQUFLR1U9]]></Data>
</CustomerInfo>
</file>

<file path=customXml/item56.xml><?xml version="1.0" encoding="utf-8"?>
<CustomerInfo>
  <UserName>Administrator</UserName>
  <CompanyName>微软中国</CompanyName>
  <MachineID>WS103</MachineID>
  <ToolID>ljRTAAAAKGU=</ToolID>
  <Data><![CDATA[bGpSVEFBQUFLR1U9]]></Data>
</CustomerInfo>
</file>

<file path=customXml/item57.xml><?xml version="1.0" encoding="utf-8"?>
<CustomerInfo>
  <UserName>Administrator</UserName>
  <CompanyName>微软中国</CompanyName>
  <MachineID>WS103</MachineID>
  <ToolID>ljRTAAAAKGU=</ToolID>
  <Data><![CDATA[bGpSVEFBQUFLR1U9]]></Data>
</CustomerInfo>
</file>

<file path=customXml/item58.xml><?xml version="1.0" encoding="utf-8"?>
<CustomerInfo>
  <UserName>Administrator</UserName>
  <CompanyName>微软中国</CompanyName>
  <MachineID>WS103</MachineID>
  <ToolID>ljRTAAAAKGU=</ToolID>
  <Data><![CDATA[bGpSVEFBQUFLR1U9]]></Data>
</CustomerInfo>
</file>

<file path=customXml/item59.xml><?xml version="1.0" encoding="utf-8"?>
<CustomerInfo>
  <UserName>Administrator</UserName>
  <CompanyName>微软中国</CompanyName>
  <MachineID>WS103</MachineID>
  <ToolID>ljRTAAAAKGU=</ToolID>
  <Data><![CDATA[bGpSVEFBQUFLR1U9]]></Data>
</CustomerInfo>
</file>

<file path=customXml/item6.xml><?xml version="1.0" encoding="utf-8"?>
<CustomerInfo>
  <UserName>Administrator</UserName>
  <CompanyName>微软中国</CompanyName>
  <MachineID>WS103</MachineID>
  <ToolID>ljRTAAAAKGU=</ToolID>
  <Data><![CDATA[bGpSVEFBQUFLR1U9]]></Data>
</CustomerInfo>
</file>

<file path=customXml/item60.xml><?xml version="1.0" encoding="utf-8"?>
<CustomerInfo>
  <UserName>Administrator</UserName>
  <CompanyName>微软中国</CompanyName>
  <MachineID>WS103</MachineID>
  <ToolID>ljRTAAAAKGU=</ToolID>
  <Data><![CDATA[bGpSVEFBQUFLR1U9]]></Data>
</CustomerInfo>
</file>

<file path=customXml/item61.xml><?xml version="1.0" encoding="utf-8"?>
<CustomerInfo>
  <UserName>Administrator</UserName>
  <CompanyName>微软中国</CompanyName>
  <MachineID>WS103</MachineID>
  <ToolID>ljRTAAAAKGU=</ToolID>
  <Data><![CDATA[bGpSVEFBQUFLR1U9]]></Data>
</CustomerInfo>
</file>

<file path=customXml/item62.xml><?xml version="1.0" encoding="utf-8"?>
<CustomerInfo>
  <UserName>Administrator</UserName>
  <CompanyName>微软中国</CompanyName>
  <MachineID>WS103</MachineID>
  <ToolID>ljRTAAAAKGU=</ToolID>
  <Data><![CDATA[bGpSVEFBQUFLR1U9]]></Data>
</CustomerInfo>
</file>

<file path=customXml/item63.xml><?xml version="1.0" encoding="utf-8"?>
<CustomerInfo>
  <UserName>Administrator</UserName>
  <CompanyName>微软中国</CompanyName>
  <MachineID>WS103</MachineID>
  <ToolID>ljRTAAAAKGU=</ToolID>
  <Data><![CDATA[bGpSVEFBQUFLR1U9]]></Data>
</CustomerInfo>
</file>

<file path=customXml/item64.xml><?xml version="1.0" encoding="utf-8"?>
<CustomerInfo>
  <UserName>Administrator</UserName>
  <CompanyName>微软中国</CompanyName>
  <MachineID>WS103</MachineID>
  <ToolID>ljRTAAAAKGU=</ToolID>
  <Data><![CDATA[bGpSVEFBQUFLR1U9]]></Data>
</CustomerInfo>
</file>

<file path=customXml/item65.xml><?xml version="1.0" encoding="utf-8"?>
<CustomerInfo>
  <UserName>Administrator</UserName>
  <CompanyName>微软中国</CompanyName>
  <MachineID>WS103</MachineID>
  <ToolID>ljRTAAAAKGU=</ToolID>
  <Data><![CDATA[bGpSVEFBQUFLR1U9]]></Data>
</CustomerInfo>
</file>

<file path=customXml/item66.xml><?xml version="1.0" encoding="utf-8"?>
<CustomerInfo>
  <UserName>Administrator</UserName>
  <CompanyName>微软中国</CompanyName>
  <MachineID>WS103</MachineID>
  <ToolID>ljRTAAAAKGU=</ToolID>
  <Data><![CDATA[bGpSVEFBQUFLR1U9]]></Data>
</CustomerInfo>
</file>

<file path=customXml/item67.xml><?xml version="1.0" encoding="utf-8"?>
<CustomerInfo>
  <UserName>Administrator</UserName>
  <CompanyName>微软中国</CompanyName>
  <MachineID>WS103</MachineID>
  <ToolID>ljRTAAAAKGU=</ToolID>
  <Data><![CDATA[bGpSVEFBQUFLR1U9]]></Data>
</CustomerInfo>
</file>

<file path=customXml/item68.xml><?xml version="1.0" encoding="utf-8"?>
<CustomerInfo>
  <UserName>Administrator</UserName>
  <CompanyName>微软中国</CompanyName>
  <MachineID>WS103</MachineID>
  <ToolID>ljRTAAAAKGU=</ToolID>
  <Data><![CDATA[bGpSVEFBQUFLR1U9]]></Data>
</CustomerInfo>
</file>

<file path=customXml/item69.xml><?xml version="1.0" encoding="utf-8"?>
<CustomerInfo>
  <UserName>Administrator</UserName>
  <CompanyName>微软中国</CompanyName>
  <MachineID>WS103</MachineID>
  <ToolID>ljRTAAAAKGU=</ToolID>
  <Data><![CDATA[bGpSVEFBQUFLR1U9]]></Data>
</CustomerInfo>
</file>

<file path=customXml/item7.xml><?xml version="1.0" encoding="utf-8"?>
<CustomerInfo>
  <UserName>Administrator</UserName>
  <CompanyName>微软中国</CompanyName>
  <MachineID>WS103</MachineID>
  <ToolID>ljRTAAAAKGU=</ToolID>
  <Data><![CDATA[bGpSVEFBQUFLR1U9]]></Data>
</CustomerInfo>
</file>

<file path=customXml/item70.xml><?xml version="1.0" encoding="utf-8"?>
<CustomerInfo>
  <UserName>Administrator</UserName>
  <CompanyName>微软中国</CompanyName>
  <MachineID>WS103</MachineID>
  <ToolID>ljRTAAAAKGU=</ToolID>
  <Data><![CDATA[bGpSVEFBQUFLR1U9]]></Data>
</CustomerInfo>
</file>

<file path=customXml/item71.xml><?xml version="1.0" encoding="utf-8"?>
<CustomerInfo>
  <UserName>Administrator</UserName>
  <CompanyName>微软中国</CompanyName>
  <MachineID>WS103</MachineID>
  <ToolID>ljRTAAAAKGU=</ToolID>
  <Data><![CDATA[bGpSVEFBQUFLR1U9]]></Data>
</CustomerInfo>
</file>

<file path=customXml/item72.xml><?xml version="1.0" encoding="utf-8"?>
<CustomerInfo>
  <UserName>Administrator</UserName>
  <CompanyName>微软中国</CompanyName>
  <MachineID>WS103</MachineID>
  <ToolID>ljRTAAAAKGU=</ToolID>
  <Data><![CDATA[bGpSVEFBQUFLR1U9]]></Data>
</CustomerInfo>
</file>

<file path=customXml/item73.xml><?xml version="1.0" encoding="utf-8"?>
<CustomerInfo>
  <UserName>Administrator</UserName>
  <CompanyName>微软中国</CompanyName>
  <MachineID>WS103</MachineID>
  <ToolID>ljRTAAAAKGU=</ToolID>
  <Data><![CDATA[bGpSVEFBQUFLR1U9]]></Data>
</CustomerInfo>
</file>

<file path=customXml/item74.xml><?xml version="1.0" encoding="utf-8"?>
<CustomerInfo>
  <UserName>Administrator</UserName>
  <CompanyName>微软中国</CompanyName>
  <MachineID>WS103</MachineID>
  <ToolID>ljRTAAAAKGU=</ToolID>
  <Data><![CDATA[bGpSVEFBQUFLR1U9]]></Data>
</CustomerInfo>
</file>

<file path=customXml/item75.xml><?xml version="1.0" encoding="utf-8"?>
<CustomerInfo>
  <UserName>Administrator</UserName>
  <CompanyName>微软中国</CompanyName>
  <MachineID>WS103</MachineID>
  <ToolID>ljRTAAAAKGU=</ToolID>
  <Data><![CDATA[bGpSVEFBQUFLR1U9]]></Data>
</CustomerInfo>
</file>

<file path=customXml/item76.xml><?xml version="1.0" encoding="utf-8"?>
<CustomerInfo>
  <UserName>Administrator</UserName>
  <CompanyName>微软中国</CompanyName>
  <MachineID>WS103</MachineID>
  <ToolID>ljRTAAAAKGU=</ToolID>
  <Data><![CDATA[bGpSVEFBQUFLR1U9]]></Data>
</CustomerInfo>
</file>

<file path=customXml/item77.xml><?xml version="1.0" encoding="utf-8"?>
<CustomerInfo>
  <UserName>Administrator</UserName>
  <CompanyName>微软中国</CompanyName>
  <MachineID>WS103</MachineID>
  <ToolID>ljRTAAAAKGU=</ToolID>
  <Data><![CDATA[bGpSVEFBQUFLR1U9]]></Data>
</CustomerInfo>
</file>

<file path=customXml/item78.xml><?xml version="1.0" encoding="utf-8"?>
<CustomerInfo>
  <UserName>Administrator</UserName>
  <CompanyName>微软中国</CompanyName>
  <MachineID>WS103</MachineID>
  <ToolID>ljRTAAAAKGU=</ToolID>
  <Data><![CDATA[bGpSVEFBQUFLR1U9]]></Data>
</CustomerInfo>
</file>

<file path=customXml/item79.xml><?xml version="1.0" encoding="utf-8"?>
<CustomerInfo>
  <UserName>Administrator</UserName>
  <CompanyName>微软中国</CompanyName>
  <MachineID>WS103</MachineID>
  <ToolID>ljRTAAAAKGU=</ToolID>
  <Data><![CDATA[bGpSVEFBQUFLR1U9]]></Data>
</CustomerInfo>
</file>

<file path=customXml/item8.xml><?xml version="1.0" encoding="utf-8"?>
<CustomerInfo>
  <UserName>Administrator</UserName>
  <CompanyName>微软中国</CompanyName>
  <MachineID>WS103</MachineID>
  <ToolID>ljRTAAAAKGU=</ToolID>
  <Data><![CDATA[bGpSVEFBQUFLR1U9]]></Data>
</CustomerInfo>
</file>

<file path=customXml/item80.xml><?xml version="1.0" encoding="utf-8"?>
<CustomerInfo>
  <UserName>Administrator</UserName>
  <CompanyName>微软中国</CompanyName>
  <MachineID>WS103</MachineID>
  <ToolID>ljRTAAAAKGU=</ToolID>
  <Data><![CDATA[bGpSVEFBQUFLR1U9]]></Data>
</CustomerInfo>
</file>

<file path=customXml/item81.xml><?xml version="1.0" encoding="utf-8"?>
<CustomerInfo>
  <UserName>Administrator</UserName>
  <CompanyName>微软中国</CompanyName>
  <MachineID>WS103</MachineID>
  <ToolID>ljRTAAAAKGU=</ToolID>
  <Data><![CDATA[bGpSVEFBQUFLR1U9]]></Data>
</CustomerInfo>
</file>

<file path=customXml/item82.xml><?xml version="1.0" encoding="utf-8"?>
<CustomerInfo>
  <UserName>Administrator</UserName>
  <CompanyName>微软中国</CompanyName>
  <MachineID>WS103</MachineID>
  <ToolID>ljRTAAAAKGU=</ToolID>
  <Data><![CDATA[bGpSVEFBQUFLR1U9]]></Data>
</CustomerInfo>
</file>

<file path=customXml/item83.xml><?xml version="1.0" encoding="utf-8"?>
<CustomerInfo>
  <UserName>Administrator</UserName>
  <CompanyName>微软中国</CompanyName>
  <MachineID>WS103</MachineID>
  <ToolID>ljRTAAAAKGU=</ToolID>
  <Data><![CDATA[bGpSVEFBQUFLR1U9]]></Data>
</CustomerInfo>
</file>

<file path=customXml/item84.xml><?xml version="1.0" encoding="utf-8"?>
<CustomerInfo>
  <UserName>Administrator</UserName>
  <CompanyName>微软中国</CompanyName>
  <MachineID>WS103</MachineID>
  <ToolID>ljRTAAAAKGU=</ToolID>
  <Data><![CDATA[bGpSVEFBQUFLR1U9]]></Data>
</CustomerInfo>
</file>

<file path=customXml/item85.xml><?xml version="1.0" encoding="utf-8"?>
<CustomerInfo>
  <UserName>Administrator</UserName>
  <CompanyName>微软中国</CompanyName>
  <MachineID>WS103</MachineID>
  <ToolID>ljRTAAAAKGU=</ToolID>
  <Data><![CDATA[bGpSVEFBQUFLR1U9]]></Data>
</CustomerInfo>
</file>

<file path=customXml/item86.xml><?xml version="1.0" encoding="utf-8"?>
<CustomerInfo>
  <UserName>Administrator</UserName>
  <CompanyName>微软中国</CompanyName>
  <MachineID>WS103</MachineID>
  <ToolID>ljRTAAAAKGU=</ToolID>
  <Data><![CDATA[bGpSVEFBQUFLR1U9]]></Data>
</CustomerInfo>
</file>

<file path=customXml/item87.xml><?xml version="1.0" encoding="utf-8"?>
<CustomerInfo>
  <UserName>Administrator</UserName>
  <CompanyName>微软中国</CompanyName>
  <MachineID>WS103</MachineID>
  <ToolID>ljRTAAAAKGU=</ToolID>
  <Data><![CDATA[bGpSVEFBQUFLR1U9]]></Data>
</CustomerInfo>
</file>

<file path=customXml/item88.xml><?xml version="1.0" encoding="utf-8"?>
<CustomerInfo>
  <UserName>Administrator</UserName>
  <CompanyName>微软中国</CompanyName>
  <MachineID>WS103</MachineID>
  <ToolID>ljRTAAAAKGU=</ToolID>
  <Data><![CDATA[bGpSVEFBQUFLR1U9]]></Data>
</CustomerInfo>
</file>

<file path=customXml/item89.xml><?xml version="1.0" encoding="utf-8"?>
<CustomerInfo>
  <UserName>Administrator</UserName>
  <CompanyName>微软中国</CompanyName>
  <MachineID>WS103</MachineID>
  <ToolID>ljRTAAAAKGU=</ToolID>
  <Data><![CDATA[bGpSVEFBQUFLR1U9]]></Data>
</CustomerInfo>
</file>

<file path=customXml/item9.xml><?xml version="1.0" encoding="utf-8"?>
<CustomerInfo>
  <UserName>Administrator</UserName>
  <CompanyName>微软中国</CompanyName>
  <MachineID>WS103</MachineID>
  <ToolID>ljRTAAAAKGU=</ToolID>
  <Data><![CDATA[bGpSVEFBQUFLR1U9]]></Data>
</CustomerInfo>
</file>

<file path=customXml/item90.xml><?xml version="1.0" encoding="utf-8"?>
<CustomerInfo>
  <UserName>Administrator</UserName>
  <CompanyName>微软中国</CompanyName>
  <MachineID>WS103</MachineID>
  <ToolID>ljRTAAAAKGU=</ToolID>
  <Data><![CDATA[bGpSVEFBQUFLR1U9]]></Data>
</CustomerInfo>
</file>

<file path=customXml/item91.xml><?xml version="1.0" encoding="utf-8"?>
<CustomerInfo>
  <UserName>Administrator</UserName>
  <CompanyName>微软中国</CompanyName>
  <MachineID>WS103</MachineID>
  <ToolID>ljRTAAAAKGU=</ToolID>
  <Data><![CDATA[bGpSVEFBQUFLR1U9]]></Data>
</CustomerInfo>
</file>

<file path=customXml/item92.xml><?xml version="1.0" encoding="utf-8"?>
<CustomerInfo>
  <UserName>Administrator</UserName>
  <CompanyName>微软中国</CompanyName>
  <MachineID>WS103</MachineID>
  <ToolID>ljRTAAAAKGU=</ToolID>
  <Data><![CDATA[bGpSVEFBQUFLR1U9]]></Data>
</CustomerInfo>
</file>

<file path=customXml/item93.xml><?xml version="1.0" encoding="utf-8"?>
<CustomerInfo>
  <UserName>Administrator</UserName>
  <CompanyName>微软中国</CompanyName>
  <MachineID>WS103</MachineID>
  <ToolID>ljRTAAAAKGU=</ToolID>
  <Data><![CDATA[bGpSVEFBQUFLR1U9]]></Data>
</CustomerInfo>
</file>

<file path=customXml/item94.xml><?xml version="1.0" encoding="utf-8"?>
<CustomerInfo>
  <UserName>Administrator</UserName>
  <CompanyName>微软中国</CompanyName>
  <MachineID>WS103</MachineID>
  <ToolID>ljRTAAAAKGU=</ToolID>
  <Data><![CDATA[bGpSVEFBQUFLR1U9]]></Data>
</CustomerInfo>
</file>

<file path=customXml/item95.xml><?xml version="1.0" encoding="utf-8"?>
<CustomerInfo>
  <UserName>Administrator</UserName>
  <CompanyName>微软中国</CompanyName>
  <MachineID>WS103</MachineID>
  <ToolID>ljRTAAAAKGU=</ToolID>
  <Data><![CDATA[bGpSVEFBQUFLR1U9]]></Data>
</CustomerInfo>
</file>

<file path=customXml/item96.xml><?xml version="1.0" encoding="utf-8"?>
<CustomerInfo>
  <UserName>Administrator</UserName>
  <CompanyName>微软中国</CompanyName>
  <MachineID>WS103</MachineID>
  <ToolID>ljRTAAAAKGU=</ToolID>
  <Data><![CDATA[bGpSVEFBQUFLR1U9]]></Data>
</CustomerInfo>
</file>

<file path=customXml/item97.xml><?xml version="1.0" encoding="utf-8"?>
<CustomerInfo>
  <UserName>Administrator</UserName>
  <CompanyName>微软中国</CompanyName>
  <MachineID>WS103</MachineID>
  <ToolID>ljRTAAAAKGU=</ToolID>
  <Data><![CDATA[bGpSVEFBQUFLR1U9]]></Data>
</CustomerInfo>
</file>

<file path=customXml/item98.xml><?xml version="1.0" encoding="utf-8"?>
<CustomerInfo>
  <UserName>Administrator</UserName>
  <CompanyName>微软中国</CompanyName>
  <MachineID>WS103</MachineID>
  <ToolID>ljRTAAAAKGU=</ToolID>
  <Data><![CDATA[bGpSVEFBQUFLR1U9]]></Data>
</CustomerInfo>
</file>

<file path=customXml/item99.xml><?xml version="1.0" encoding="utf-8"?>
<CustomerInfo>
  <UserName>Administrator</UserName>
  <CompanyName>微软中国</CompanyName>
  <MachineID>WS103</MachineID>
  <ToolID>ljRTAAAAKGU=</ToolID>
  <Data><![CDATA[bGpSVEFBQUFLR1U9]]></Data>
</CustomerInfo>
</file>

<file path=customXml/itemProps1.xml><?xml version="1.0" encoding="utf-8"?>
<ds:datastoreItem xmlns:ds="http://schemas.openxmlformats.org/officeDocument/2006/customXml" ds:itemID="{80998E06-EC7D-4060-8F91-E8EF976D471A}">
  <ds:schemaRefs/>
</ds:datastoreItem>
</file>

<file path=customXml/itemProps10.xml><?xml version="1.0" encoding="utf-8"?>
<ds:datastoreItem xmlns:ds="http://schemas.openxmlformats.org/officeDocument/2006/customXml" ds:itemID="{4F2359B2-4903-44C9-BB33-EC55C9D3D638}">
  <ds:schemaRefs/>
</ds:datastoreItem>
</file>

<file path=customXml/itemProps100.xml><?xml version="1.0" encoding="utf-8"?>
<ds:datastoreItem xmlns:ds="http://schemas.openxmlformats.org/officeDocument/2006/customXml" ds:itemID="{002D2239-3B6B-4F05-8FF2-B21E7F435958}">
  <ds:schemaRefs/>
</ds:datastoreItem>
</file>

<file path=customXml/itemProps101.xml><?xml version="1.0" encoding="utf-8"?>
<ds:datastoreItem xmlns:ds="http://schemas.openxmlformats.org/officeDocument/2006/customXml" ds:itemID="{98A27E05-7B22-4E9C-9161-A474A7BCC320}">
  <ds:schemaRefs/>
</ds:datastoreItem>
</file>

<file path=customXml/itemProps102.xml><?xml version="1.0" encoding="utf-8"?>
<ds:datastoreItem xmlns:ds="http://schemas.openxmlformats.org/officeDocument/2006/customXml" ds:itemID="{050AADE9-FF64-4EFC-B94B-D8F5998C3DE8}">
  <ds:schemaRefs/>
</ds:datastoreItem>
</file>

<file path=customXml/itemProps103.xml><?xml version="1.0" encoding="utf-8"?>
<ds:datastoreItem xmlns:ds="http://schemas.openxmlformats.org/officeDocument/2006/customXml" ds:itemID="{6F8DE800-072C-4744-80AE-6E1A1F3AEC7B}">
  <ds:schemaRefs/>
</ds:datastoreItem>
</file>

<file path=customXml/itemProps11.xml><?xml version="1.0" encoding="utf-8"?>
<ds:datastoreItem xmlns:ds="http://schemas.openxmlformats.org/officeDocument/2006/customXml" ds:itemID="{46986B18-5987-4F70-B68F-2F1A110AB609}">
  <ds:schemaRefs/>
</ds:datastoreItem>
</file>

<file path=customXml/itemProps12.xml><?xml version="1.0" encoding="utf-8"?>
<ds:datastoreItem xmlns:ds="http://schemas.openxmlformats.org/officeDocument/2006/customXml" ds:itemID="{B50E2405-36D9-4675-8BB6-3B5F2CE7C33E}">
  <ds:schemaRefs/>
</ds:datastoreItem>
</file>

<file path=customXml/itemProps13.xml><?xml version="1.0" encoding="utf-8"?>
<ds:datastoreItem xmlns:ds="http://schemas.openxmlformats.org/officeDocument/2006/customXml" ds:itemID="{054E0BBC-5B65-435C-AFA8-67AD6FE3C759}">
  <ds:schemaRefs/>
</ds:datastoreItem>
</file>

<file path=customXml/itemProps14.xml><?xml version="1.0" encoding="utf-8"?>
<ds:datastoreItem xmlns:ds="http://schemas.openxmlformats.org/officeDocument/2006/customXml" ds:itemID="{0C7DC607-DFF2-493A-BBE0-A43210D57C9A}">
  <ds:schemaRefs/>
</ds:datastoreItem>
</file>

<file path=customXml/itemProps15.xml><?xml version="1.0" encoding="utf-8"?>
<ds:datastoreItem xmlns:ds="http://schemas.openxmlformats.org/officeDocument/2006/customXml" ds:itemID="{8C47B11C-F7CC-4220-BD9C-39E3EB74FC61}">
  <ds:schemaRefs/>
</ds:datastoreItem>
</file>

<file path=customXml/itemProps16.xml><?xml version="1.0" encoding="utf-8"?>
<ds:datastoreItem xmlns:ds="http://schemas.openxmlformats.org/officeDocument/2006/customXml" ds:itemID="{7B317B4C-D464-472B-B2C0-A91B003E18B7}">
  <ds:schemaRefs/>
</ds:datastoreItem>
</file>

<file path=customXml/itemProps17.xml><?xml version="1.0" encoding="utf-8"?>
<ds:datastoreItem xmlns:ds="http://schemas.openxmlformats.org/officeDocument/2006/customXml" ds:itemID="{D0B2C723-E16F-4E3F-8E67-BF7C32EBE228}">
  <ds:schemaRefs/>
</ds:datastoreItem>
</file>

<file path=customXml/itemProps18.xml><?xml version="1.0" encoding="utf-8"?>
<ds:datastoreItem xmlns:ds="http://schemas.openxmlformats.org/officeDocument/2006/customXml" ds:itemID="{67AC27ED-FF5A-4891-9B48-B8C6A0641335}">
  <ds:schemaRefs/>
</ds:datastoreItem>
</file>

<file path=customXml/itemProps19.xml><?xml version="1.0" encoding="utf-8"?>
<ds:datastoreItem xmlns:ds="http://schemas.openxmlformats.org/officeDocument/2006/customXml" ds:itemID="{4FD8030E-4DB9-4E38-A29C-A1014BA65BF8}">
  <ds:schemaRefs/>
</ds:datastoreItem>
</file>

<file path=customXml/itemProps2.xml><?xml version="1.0" encoding="utf-8"?>
<ds:datastoreItem xmlns:ds="http://schemas.openxmlformats.org/officeDocument/2006/customXml" ds:itemID="{3775792B-C498-415C-84C0-CCB4E4FB3460}">
  <ds:schemaRefs/>
</ds:datastoreItem>
</file>

<file path=customXml/itemProps20.xml><?xml version="1.0" encoding="utf-8"?>
<ds:datastoreItem xmlns:ds="http://schemas.openxmlformats.org/officeDocument/2006/customXml" ds:itemID="{83807FD4-E39C-402D-B382-C378B73B0B36}">
  <ds:schemaRefs/>
</ds:datastoreItem>
</file>

<file path=customXml/itemProps21.xml><?xml version="1.0" encoding="utf-8"?>
<ds:datastoreItem xmlns:ds="http://schemas.openxmlformats.org/officeDocument/2006/customXml" ds:itemID="{3DE8D18F-5C04-4D3E-AD2E-4AB20CD6680D}">
  <ds:schemaRefs/>
</ds:datastoreItem>
</file>

<file path=customXml/itemProps22.xml><?xml version="1.0" encoding="utf-8"?>
<ds:datastoreItem xmlns:ds="http://schemas.openxmlformats.org/officeDocument/2006/customXml" ds:itemID="{63F4DBB1-2F2D-4F46-B952-55680EEEE8AA}">
  <ds:schemaRefs/>
</ds:datastoreItem>
</file>

<file path=customXml/itemProps23.xml><?xml version="1.0" encoding="utf-8"?>
<ds:datastoreItem xmlns:ds="http://schemas.openxmlformats.org/officeDocument/2006/customXml" ds:itemID="{25CB1139-0773-462D-AD3C-E7748391704F}">
  <ds:schemaRefs/>
</ds:datastoreItem>
</file>

<file path=customXml/itemProps24.xml><?xml version="1.0" encoding="utf-8"?>
<ds:datastoreItem xmlns:ds="http://schemas.openxmlformats.org/officeDocument/2006/customXml" ds:itemID="{AF31ED04-AEEB-412D-9655-9999301FAA28}">
  <ds:schemaRefs/>
</ds:datastoreItem>
</file>

<file path=customXml/itemProps25.xml><?xml version="1.0" encoding="utf-8"?>
<ds:datastoreItem xmlns:ds="http://schemas.openxmlformats.org/officeDocument/2006/customXml" ds:itemID="{58972306-B6D1-4DA1-B6EA-BE91D66B2591}">
  <ds:schemaRefs/>
</ds:datastoreItem>
</file>

<file path=customXml/itemProps26.xml><?xml version="1.0" encoding="utf-8"?>
<ds:datastoreItem xmlns:ds="http://schemas.openxmlformats.org/officeDocument/2006/customXml" ds:itemID="{909E7176-DC60-4872-A291-0E86C063107F}">
  <ds:schemaRefs/>
</ds:datastoreItem>
</file>

<file path=customXml/itemProps27.xml><?xml version="1.0" encoding="utf-8"?>
<ds:datastoreItem xmlns:ds="http://schemas.openxmlformats.org/officeDocument/2006/customXml" ds:itemID="{56EAB68E-079F-4266-A94A-D6227E1049E8}">
  <ds:schemaRefs/>
</ds:datastoreItem>
</file>

<file path=customXml/itemProps28.xml><?xml version="1.0" encoding="utf-8"?>
<ds:datastoreItem xmlns:ds="http://schemas.openxmlformats.org/officeDocument/2006/customXml" ds:itemID="{25D79700-966F-4FDE-B760-C2F308C5E122}">
  <ds:schemaRefs/>
</ds:datastoreItem>
</file>

<file path=customXml/itemProps29.xml><?xml version="1.0" encoding="utf-8"?>
<ds:datastoreItem xmlns:ds="http://schemas.openxmlformats.org/officeDocument/2006/customXml" ds:itemID="{414A625C-B3DA-4A97-8FF9-2E37909AF5B7}">
  <ds:schemaRefs/>
</ds:datastoreItem>
</file>

<file path=customXml/itemProps3.xml><?xml version="1.0" encoding="utf-8"?>
<ds:datastoreItem xmlns:ds="http://schemas.openxmlformats.org/officeDocument/2006/customXml" ds:itemID="{86C0B8F0-6123-46E0-9FF4-F2D13518B8D2}">
  <ds:schemaRefs/>
</ds:datastoreItem>
</file>

<file path=customXml/itemProps30.xml><?xml version="1.0" encoding="utf-8"?>
<ds:datastoreItem xmlns:ds="http://schemas.openxmlformats.org/officeDocument/2006/customXml" ds:itemID="{079C4390-3F99-4281-92E8-40016610702B}">
  <ds:schemaRefs/>
</ds:datastoreItem>
</file>

<file path=customXml/itemProps31.xml><?xml version="1.0" encoding="utf-8"?>
<ds:datastoreItem xmlns:ds="http://schemas.openxmlformats.org/officeDocument/2006/customXml" ds:itemID="{E518ABE4-AB1C-45D3-91BE-B53E262E03E2}">
  <ds:schemaRefs/>
</ds:datastoreItem>
</file>

<file path=customXml/itemProps32.xml><?xml version="1.0" encoding="utf-8"?>
<ds:datastoreItem xmlns:ds="http://schemas.openxmlformats.org/officeDocument/2006/customXml" ds:itemID="{E6889390-C00C-4BBB-9A50-9A0722C83263}">
  <ds:schemaRefs/>
</ds:datastoreItem>
</file>

<file path=customXml/itemProps33.xml><?xml version="1.0" encoding="utf-8"?>
<ds:datastoreItem xmlns:ds="http://schemas.openxmlformats.org/officeDocument/2006/customXml" ds:itemID="{075EAE90-B68C-479B-831D-D98E1FD5AD3C}">
  <ds:schemaRefs/>
</ds:datastoreItem>
</file>

<file path=customXml/itemProps34.xml><?xml version="1.0" encoding="utf-8"?>
<ds:datastoreItem xmlns:ds="http://schemas.openxmlformats.org/officeDocument/2006/customXml" ds:itemID="{A88DB4E0-8984-4C3D-AE5B-589B4D297D9A}">
  <ds:schemaRefs/>
</ds:datastoreItem>
</file>

<file path=customXml/itemProps35.xml><?xml version="1.0" encoding="utf-8"?>
<ds:datastoreItem xmlns:ds="http://schemas.openxmlformats.org/officeDocument/2006/customXml" ds:itemID="{5D5B91F7-6899-449B-93DB-96480CC6FE50}">
  <ds:schemaRefs/>
</ds:datastoreItem>
</file>

<file path=customXml/itemProps36.xml><?xml version="1.0" encoding="utf-8"?>
<ds:datastoreItem xmlns:ds="http://schemas.openxmlformats.org/officeDocument/2006/customXml" ds:itemID="{9FEC2DC3-4CD8-40BB-A945-97D862BC82AA}">
  <ds:schemaRefs/>
</ds:datastoreItem>
</file>

<file path=customXml/itemProps37.xml><?xml version="1.0" encoding="utf-8"?>
<ds:datastoreItem xmlns:ds="http://schemas.openxmlformats.org/officeDocument/2006/customXml" ds:itemID="{BFFF6927-E8E9-4A76-BE4F-E2CDC95BC14F}">
  <ds:schemaRefs/>
</ds:datastoreItem>
</file>

<file path=customXml/itemProps38.xml><?xml version="1.0" encoding="utf-8"?>
<ds:datastoreItem xmlns:ds="http://schemas.openxmlformats.org/officeDocument/2006/customXml" ds:itemID="{43850075-D9DB-438D-BB41-20D5EBFF671E}">
  <ds:schemaRefs/>
</ds:datastoreItem>
</file>

<file path=customXml/itemProps39.xml><?xml version="1.0" encoding="utf-8"?>
<ds:datastoreItem xmlns:ds="http://schemas.openxmlformats.org/officeDocument/2006/customXml" ds:itemID="{7C00F4D8-E2CD-4CA5-9AD2-F715FC52D826}">
  <ds:schemaRefs/>
</ds:datastoreItem>
</file>

<file path=customXml/itemProps4.xml><?xml version="1.0" encoding="utf-8"?>
<ds:datastoreItem xmlns:ds="http://schemas.openxmlformats.org/officeDocument/2006/customXml" ds:itemID="{B78BFD60-3CE3-4C63-B295-6FA127A68D01}">
  <ds:schemaRefs/>
</ds:datastoreItem>
</file>

<file path=customXml/itemProps40.xml><?xml version="1.0" encoding="utf-8"?>
<ds:datastoreItem xmlns:ds="http://schemas.openxmlformats.org/officeDocument/2006/customXml" ds:itemID="{2AC25372-2F6D-4D7E-B18A-5E0B9119BC63}">
  <ds:schemaRefs/>
</ds:datastoreItem>
</file>

<file path=customXml/itemProps41.xml><?xml version="1.0" encoding="utf-8"?>
<ds:datastoreItem xmlns:ds="http://schemas.openxmlformats.org/officeDocument/2006/customXml" ds:itemID="{46778E80-FF5F-4807-BACA-2E8DE30C9C59}">
  <ds:schemaRefs/>
</ds:datastoreItem>
</file>

<file path=customXml/itemProps42.xml><?xml version="1.0" encoding="utf-8"?>
<ds:datastoreItem xmlns:ds="http://schemas.openxmlformats.org/officeDocument/2006/customXml" ds:itemID="{F92F3ADE-7BBD-4857-BDD5-B703A24831D4}">
  <ds:schemaRefs/>
</ds:datastoreItem>
</file>

<file path=customXml/itemProps43.xml><?xml version="1.0" encoding="utf-8"?>
<ds:datastoreItem xmlns:ds="http://schemas.openxmlformats.org/officeDocument/2006/customXml" ds:itemID="{CD4CE985-18E5-4166-9D97-84D5F0825CF7}">
  <ds:schemaRefs/>
</ds:datastoreItem>
</file>

<file path=customXml/itemProps44.xml><?xml version="1.0" encoding="utf-8"?>
<ds:datastoreItem xmlns:ds="http://schemas.openxmlformats.org/officeDocument/2006/customXml" ds:itemID="{F6FA928E-3742-4261-9BDC-EC994C29D52D}">
  <ds:schemaRefs/>
</ds:datastoreItem>
</file>

<file path=customXml/itemProps45.xml><?xml version="1.0" encoding="utf-8"?>
<ds:datastoreItem xmlns:ds="http://schemas.openxmlformats.org/officeDocument/2006/customXml" ds:itemID="{F9383B15-DC75-4485-BCB2-0A519AED7F57}">
  <ds:schemaRefs/>
</ds:datastoreItem>
</file>

<file path=customXml/itemProps46.xml><?xml version="1.0" encoding="utf-8"?>
<ds:datastoreItem xmlns:ds="http://schemas.openxmlformats.org/officeDocument/2006/customXml" ds:itemID="{F97D2998-5651-47AE-90FC-D117FB93BDB7}">
  <ds:schemaRefs/>
</ds:datastoreItem>
</file>

<file path=customXml/itemProps47.xml><?xml version="1.0" encoding="utf-8"?>
<ds:datastoreItem xmlns:ds="http://schemas.openxmlformats.org/officeDocument/2006/customXml" ds:itemID="{9F8A7509-D647-4DF1-B0EC-8D45100FB3FE}">
  <ds:schemaRefs/>
</ds:datastoreItem>
</file>

<file path=customXml/itemProps48.xml><?xml version="1.0" encoding="utf-8"?>
<ds:datastoreItem xmlns:ds="http://schemas.openxmlformats.org/officeDocument/2006/customXml" ds:itemID="{2C01EA7B-167A-45F5-A61E-F29063D4B88E}">
  <ds:schemaRefs/>
</ds:datastoreItem>
</file>

<file path=customXml/itemProps49.xml><?xml version="1.0" encoding="utf-8"?>
<ds:datastoreItem xmlns:ds="http://schemas.openxmlformats.org/officeDocument/2006/customXml" ds:itemID="{CB1BB449-84BC-4EE5-971D-371431F6772A}">
  <ds:schemaRefs/>
</ds:datastoreItem>
</file>

<file path=customXml/itemProps5.xml><?xml version="1.0" encoding="utf-8"?>
<ds:datastoreItem xmlns:ds="http://schemas.openxmlformats.org/officeDocument/2006/customXml" ds:itemID="{AD686575-D3E9-4992-8770-5B7617641FF7}">
  <ds:schemaRefs/>
</ds:datastoreItem>
</file>

<file path=customXml/itemProps50.xml><?xml version="1.0" encoding="utf-8"?>
<ds:datastoreItem xmlns:ds="http://schemas.openxmlformats.org/officeDocument/2006/customXml" ds:itemID="{6D26019D-4494-4B3E-A651-19F710391C2A}">
  <ds:schemaRefs/>
</ds:datastoreItem>
</file>

<file path=customXml/itemProps51.xml><?xml version="1.0" encoding="utf-8"?>
<ds:datastoreItem xmlns:ds="http://schemas.openxmlformats.org/officeDocument/2006/customXml" ds:itemID="{83BDF2DB-FCEA-4F59-8CCE-BA5E88AFBFDD}">
  <ds:schemaRefs/>
</ds:datastoreItem>
</file>

<file path=customXml/itemProps52.xml><?xml version="1.0" encoding="utf-8"?>
<ds:datastoreItem xmlns:ds="http://schemas.openxmlformats.org/officeDocument/2006/customXml" ds:itemID="{3AA5143A-47C5-4A0B-A48B-34B55199CCD1}">
  <ds:schemaRefs/>
</ds:datastoreItem>
</file>

<file path=customXml/itemProps53.xml><?xml version="1.0" encoding="utf-8"?>
<ds:datastoreItem xmlns:ds="http://schemas.openxmlformats.org/officeDocument/2006/customXml" ds:itemID="{7906962C-B16E-4A7B-8366-1C5F0F191C84}">
  <ds:schemaRefs/>
</ds:datastoreItem>
</file>

<file path=customXml/itemProps54.xml><?xml version="1.0" encoding="utf-8"?>
<ds:datastoreItem xmlns:ds="http://schemas.openxmlformats.org/officeDocument/2006/customXml" ds:itemID="{8AAC1014-81FF-48D5-A7DC-AA8684C5D8E5}">
  <ds:schemaRefs/>
</ds:datastoreItem>
</file>

<file path=customXml/itemProps55.xml><?xml version="1.0" encoding="utf-8"?>
<ds:datastoreItem xmlns:ds="http://schemas.openxmlformats.org/officeDocument/2006/customXml" ds:itemID="{965582CB-E9D3-4E8B-BCBE-434F104742EA}">
  <ds:schemaRefs/>
</ds:datastoreItem>
</file>

<file path=customXml/itemProps56.xml><?xml version="1.0" encoding="utf-8"?>
<ds:datastoreItem xmlns:ds="http://schemas.openxmlformats.org/officeDocument/2006/customXml" ds:itemID="{0D751ADF-5466-49E6-B277-B320A66C7564}">
  <ds:schemaRefs/>
</ds:datastoreItem>
</file>

<file path=customXml/itemProps57.xml><?xml version="1.0" encoding="utf-8"?>
<ds:datastoreItem xmlns:ds="http://schemas.openxmlformats.org/officeDocument/2006/customXml" ds:itemID="{2B05C3D9-A7D2-4C29-8602-EB80E3A841D2}">
  <ds:schemaRefs/>
</ds:datastoreItem>
</file>

<file path=customXml/itemProps58.xml><?xml version="1.0" encoding="utf-8"?>
<ds:datastoreItem xmlns:ds="http://schemas.openxmlformats.org/officeDocument/2006/customXml" ds:itemID="{30099274-10FE-4D0C-A70A-1F033B456982}">
  <ds:schemaRefs/>
</ds:datastoreItem>
</file>

<file path=customXml/itemProps59.xml><?xml version="1.0" encoding="utf-8"?>
<ds:datastoreItem xmlns:ds="http://schemas.openxmlformats.org/officeDocument/2006/customXml" ds:itemID="{F307C2B7-0E00-4EE4-B601-3D036B0941B5}">
  <ds:schemaRefs/>
</ds:datastoreItem>
</file>

<file path=customXml/itemProps6.xml><?xml version="1.0" encoding="utf-8"?>
<ds:datastoreItem xmlns:ds="http://schemas.openxmlformats.org/officeDocument/2006/customXml" ds:itemID="{2B923B9D-B5CC-433A-9632-5E31623F18AC}">
  <ds:schemaRefs/>
</ds:datastoreItem>
</file>

<file path=customXml/itemProps60.xml><?xml version="1.0" encoding="utf-8"?>
<ds:datastoreItem xmlns:ds="http://schemas.openxmlformats.org/officeDocument/2006/customXml" ds:itemID="{85207423-6ED5-48CB-A8F4-0A29E7651015}">
  <ds:schemaRefs/>
</ds:datastoreItem>
</file>

<file path=customXml/itemProps61.xml><?xml version="1.0" encoding="utf-8"?>
<ds:datastoreItem xmlns:ds="http://schemas.openxmlformats.org/officeDocument/2006/customXml" ds:itemID="{0D77C704-30C3-47F9-BA3A-1C4F83BF07F1}">
  <ds:schemaRefs/>
</ds:datastoreItem>
</file>

<file path=customXml/itemProps62.xml><?xml version="1.0" encoding="utf-8"?>
<ds:datastoreItem xmlns:ds="http://schemas.openxmlformats.org/officeDocument/2006/customXml" ds:itemID="{A44BB33D-C3C1-470D-8AC4-C4B672C952B6}">
  <ds:schemaRefs/>
</ds:datastoreItem>
</file>

<file path=customXml/itemProps63.xml><?xml version="1.0" encoding="utf-8"?>
<ds:datastoreItem xmlns:ds="http://schemas.openxmlformats.org/officeDocument/2006/customXml" ds:itemID="{8D930FDB-6F9B-4E94-BD14-0C8D9AD98EF3}">
  <ds:schemaRefs/>
</ds:datastoreItem>
</file>

<file path=customXml/itemProps64.xml><?xml version="1.0" encoding="utf-8"?>
<ds:datastoreItem xmlns:ds="http://schemas.openxmlformats.org/officeDocument/2006/customXml" ds:itemID="{12A648BC-2F1D-4059-8CC6-E46CB810B50E}">
  <ds:schemaRefs/>
</ds:datastoreItem>
</file>

<file path=customXml/itemProps65.xml><?xml version="1.0" encoding="utf-8"?>
<ds:datastoreItem xmlns:ds="http://schemas.openxmlformats.org/officeDocument/2006/customXml" ds:itemID="{CE569A76-3D8B-42AA-BACF-232D2DACC478}">
  <ds:schemaRefs/>
</ds:datastoreItem>
</file>

<file path=customXml/itemProps66.xml><?xml version="1.0" encoding="utf-8"?>
<ds:datastoreItem xmlns:ds="http://schemas.openxmlformats.org/officeDocument/2006/customXml" ds:itemID="{C84D2FFD-A403-49D8-BBE4-BF3F9C47DA23}">
  <ds:schemaRefs/>
</ds:datastoreItem>
</file>

<file path=customXml/itemProps67.xml><?xml version="1.0" encoding="utf-8"?>
<ds:datastoreItem xmlns:ds="http://schemas.openxmlformats.org/officeDocument/2006/customXml" ds:itemID="{B216A95E-004E-4CA1-BAD5-89B215E625B0}">
  <ds:schemaRefs/>
</ds:datastoreItem>
</file>

<file path=customXml/itemProps68.xml><?xml version="1.0" encoding="utf-8"?>
<ds:datastoreItem xmlns:ds="http://schemas.openxmlformats.org/officeDocument/2006/customXml" ds:itemID="{69BFDD17-30FD-4122-9956-9282DEBC5812}">
  <ds:schemaRefs/>
</ds:datastoreItem>
</file>

<file path=customXml/itemProps69.xml><?xml version="1.0" encoding="utf-8"?>
<ds:datastoreItem xmlns:ds="http://schemas.openxmlformats.org/officeDocument/2006/customXml" ds:itemID="{6C1E0D9F-BA74-4E17-AB4E-130E8CE6B09F}">
  <ds:schemaRefs/>
</ds:datastoreItem>
</file>

<file path=customXml/itemProps7.xml><?xml version="1.0" encoding="utf-8"?>
<ds:datastoreItem xmlns:ds="http://schemas.openxmlformats.org/officeDocument/2006/customXml" ds:itemID="{551F21A1-27C6-4A2F-BA83-C3B05C95DC2B}">
  <ds:schemaRefs/>
</ds:datastoreItem>
</file>

<file path=customXml/itemProps70.xml><?xml version="1.0" encoding="utf-8"?>
<ds:datastoreItem xmlns:ds="http://schemas.openxmlformats.org/officeDocument/2006/customXml" ds:itemID="{4879657D-1487-4E87-B15D-FB61DBC17BFE}">
  <ds:schemaRefs/>
</ds:datastoreItem>
</file>

<file path=customXml/itemProps71.xml><?xml version="1.0" encoding="utf-8"?>
<ds:datastoreItem xmlns:ds="http://schemas.openxmlformats.org/officeDocument/2006/customXml" ds:itemID="{E8EAEE65-38E9-486E-9777-1AF564203C61}">
  <ds:schemaRefs/>
</ds:datastoreItem>
</file>

<file path=customXml/itemProps72.xml><?xml version="1.0" encoding="utf-8"?>
<ds:datastoreItem xmlns:ds="http://schemas.openxmlformats.org/officeDocument/2006/customXml" ds:itemID="{C08DB75C-4435-4C9C-B1F2-EDB93EEA62B5}">
  <ds:schemaRefs/>
</ds:datastoreItem>
</file>

<file path=customXml/itemProps73.xml><?xml version="1.0" encoding="utf-8"?>
<ds:datastoreItem xmlns:ds="http://schemas.openxmlformats.org/officeDocument/2006/customXml" ds:itemID="{D4A1F96F-4380-4AC0-969D-0069821E526E}">
  <ds:schemaRefs/>
</ds:datastoreItem>
</file>

<file path=customXml/itemProps74.xml><?xml version="1.0" encoding="utf-8"?>
<ds:datastoreItem xmlns:ds="http://schemas.openxmlformats.org/officeDocument/2006/customXml" ds:itemID="{19489466-BEA7-4D98-8C48-44548FEEEBF9}">
  <ds:schemaRefs/>
</ds:datastoreItem>
</file>

<file path=customXml/itemProps75.xml><?xml version="1.0" encoding="utf-8"?>
<ds:datastoreItem xmlns:ds="http://schemas.openxmlformats.org/officeDocument/2006/customXml" ds:itemID="{730C39AD-4B5F-4A73-B85C-12CE91E4138F}">
  <ds:schemaRefs/>
</ds:datastoreItem>
</file>

<file path=customXml/itemProps76.xml><?xml version="1.0" encoding="utf-8"?>
<ds:datastoreItem xmlns:ds="http://schemas.openxmlformats.org/officeDocument/2006/customXml" ds:itemID="{0C4F4158-5B42-41DD-A557-FF1697004EEF}">
  <ds:schemaRefs/>
</ds:datastoreItem>
</file>

<file path=customXml/itemProps77.xml><?xml version="1.0" encoding="utf-8"?>
<ds:datastoreItem xmlns:ds="http://schemas.openxmlformats.org/officeDocument/2006/customXml" ds:itemID="{7CC9FE79-2DC6-45CD-981B-D4A3B35A26B5}">
  <ds:schemaRefs/>
</ds:datastoreItem>
</file>

<file path=customXml/itemProps78.xml><?xml version="1.0" encoding="utf-8"?>
<ds:datastoreItem xmlns:ds="http://schemas.openxmlformats.org/officeDocument/2006/customXml" ds:itemID="{7F5A408A-1DBB-429E-85E5-DD271A784946}">
  <ds:schemaRefs/>
</ds:datastoreItem>
</file>

<file path=customXml/itemProps79.xml><?xml version="1.0" encoding="utf-8"?>
<ds:datastoreItem xmlns:ds="http://schemas.openxmlformats.org/officeDocument/2006/customXml" ds:itemID="{B35ABADB-027C-4738-936D-2CBE7EF182F3}">
  <ds:schemaRefs/>
</ds:datastoreItem>
</file>

<file path=customXml/itemProps8.xml><?xml version="1.0" encoding="utf-8"?>
<ds:datastoreItem xmlns:ds="http://schemas.openxmlformats.org/officeDocument/2006/customXml" ds:itemID="{AF951787-1518-4FC8-A9F1-FE7920C52D63}">
  <ds:schemaRefs/>
</ds:datastoreItem>
</file>

<file path=customXml/itemProps80.xml><?xml version="1.0" encoding="utf-8"?>
<ds:datastoreItem xmlns:ds="http://schemas.openxmlformats.org/officeDocument/2006/customXml" ds:itemID="{1F074183-6C04-4F7F-86EA-495731DA98A1}">
  <ds:schemaRefs/>
</ds:datastoreItem>
</file>

<file path=customXml/itemProps81.xml><?xml version="1.0" encoding="utf-8"?>
<ds:datastoreItem xmlns:ds="http://schemas.openxmlformats.org/officeDocument/2006/customXml" ds:itemID="{FCA951A7-13FA-49FB-8136-3B1F83549F20}">
  <ds:schemaRefs/>
</ds:datastoreItem>
</file>

<file path=customXml/itemProps82.xml><?xml version="1.0" encoding="utf-8"?>
<ds:datastoreItem xmlns:ds="http://schemas.openxmlformats.org/officeDocument/2006/customXml" ds:itemID="{671BFE82-9745-4870-80C9-1D09EFBF6328}">
  <ds:schemaRefs/>
</ds:datastoreItem>
</file>

<file path=customXml/itemProps83.xml><?xml version="1.0" encoding="utf-8"?>
<ds:datastoreItem xmlns:ds="http://schemas.openxmlformats.org/officeDocument/2006/customXml" ds:itemID="{E5BB5217-B5AE-4B9A-A3B6-669CC3A63A38}">
  <ds:schemaRefs/>
</ds:datastoreItem>
</file>

<file path=customXml/itemProps84.xml><?xml version="1.0" encoding="utf-8"?>
<ds:datastoreItem xmlns:ds="http://schemas.openxmlformats.org/officeDocument/2006/customXml" ds:itemID="{EB21700C-DF27-4FF4-8F12-6452F0E65118}">
  <ds:schemaRefs/>
</ds:datastoreItem>
</file>

<file path=customXml/itemProps85.xml><?xml version="1.0" encoding="utf-8"?>
<ds:datastoreItem xmlns:ds="http://schemas.openxmlformats.org/officeDocument/2006/customXml" ds:itemID="{EF659FD0-A0E4-4713-AA79-43A5ACB2DDF4}">
  <ds:schemaRefs/>
</ds:datastoreItem>
</file>

<file path=customXml/itemProps86.xml><?xml version="1.0" encoding="utf-8"?>
<ds:datastoreItem xmlns:ds="http://schemas.openxmlformats.org/officeDocument/2006/customXml" ds:itemID="{5B96FF0E-21FB-4EB9-AA7C-608DADF1684B}">
  <ds:schemaRefs/>
</ds:datastoreItem>
</file>

<file path=customXml/itemProps87.xml><?xml version="1.0" encoding="utf-8"?>
<ds:datastoreItem xmlns:ds="http://schemas.openxmlformats.org/officeDocument/2006/customXml" ds:itemID="{A02020AA-B14F-4BB6-AC9E-20CA79346697}">
  <ds:schemaRefs/>
</ds:datastoreItem>
</file>

<file path=customXml/itemProps88.xml><?xml version="1.0" encoding="utf-8"?>
<ds:datastoreItem xmlns:ds="http://schemas.openxmlformats.org/officeDocument/2006/customXml" ds:itemID="{6751DDB0-AD81-40BF-8182-87A539C7BF8A}">
  <ds:schemaRefs/>
</ds:datastoreItem>
</file>

<file path=customXml/itemProps89.xml><?xml version="1.0" encoding="utf-8"?>
<ds:datastoreItem xmlns:ds="http://schemas.openxmlformats.org/officeDocument/2006/customXml" ds:itemID="{5E25C1C2-8700-4043-B1A7-DE1000182405}">
  <ds:schemaRefs/>
</ds:datastoreItem>
</file>

<file path=customXml/itemProps9.xml><?xml version="1.0" encoding="utf-8"?>
<ds:datastoreItem xmlns:ds="http://schemas.openxmlformats.org/officeDocument/2006/customXml" ds:itemID="{3F668496-8726-4C6F-B29E-25DDE1DAEFCE}">
  <ds:schemaRefs/>
</ds:datastoreItem>
</file>

<file path=customXml/itemProps90.xml><?xml version="1.0" encoding="utf-8"?>
<ds:datastoreItem xmlns:ds="http://schemas.openxmlformats.org/officeDocument/2006/customXml" ds:itemID="{9293E3A1-48E0-472F-976E-75458E0F3CAF}">
  <ds:schemaRefs/>
</ds:datastoreItem>
</file>

<file path=customXml/itemProps91.xml><?xml version="1.0" encoding="utf-8"?>
<ds:datastoreItem xmlns:ds="http://schemas.openxmlformats.org/officeDocument/2006/customXml" ds:itemID="{68E9E4D6-7BC5-4EDC-9F95-F7F45C8D5E27}">
  <ds:schemaRefs/>
</ds:datastoreItem>
</file>

<file path=customXml/itemProps92.xml><?xml version="1.0" encoding="utf-8"?>
<ds:datastoreItem xmlns:ds="http://schemas.openxmlformats.org/officeDocument/2006/customXml" ds:itemID="{9ABD7EC0-CFE6-4292-8E58-B2450B7E5696}">
  <ds:schemaRefs/>
</ds:datastoreItem>
</file>

<file path=customXml/itemProps93.xml><?xml version="1.0" encoding="utf-8"?>
<ds:datastoreItem xmlns:ds="http://schemas.openxmlformats.org/officeDocument/2006/customXml" ds:itemID="{3F007111-AB2E-44C9-BAA8-20CC3F5B4033}">
  <ds:schemaRefs/>
</ds:datastoreItem>
</file>

<file path=customXml/itemProps94.xml><?xml version="1.0" encoding="utf-8"?>
<ds:datastoreItem xmlns:ds="http://schemas.openxmlformats.org/officeDocument/2006/customXml" ds:itemID="{EF5388E8-6C6F-4582-86BA-EE2EC4F526BF}">
  <ds:schemaRefs/>
</ds:datastoreItem>
</file>

<file path=customXml/itemProps95.xml><?xml version="1.0" encoding="utf-8"?>
<ds:datastoreItem xmlns:ds="http://schemas.openxmlformats.org/officeDocument/2006/customXml" ds:itemID="{93328F7C-DF18-4258-9577-A351AEAB079D}">
  <ds:schemaRefs/>
</ds:datastoreItem>
</file>

<file path=customXml/itemProps96.xml><?xml version="1.0" encoding="utf-8"?>
<ds:datastoreItem xmlns:ds="http://schemas.openxmlformats.org/officeDocument/2006/customXml" ds:itemID="{AD61EB67-13AA-4BDB-BC6B-13C4D5CC5073}">
  <ds:schemaRefs/>
</ds:datastoreItem>
</file>

<file path=customXml/itemProps97.xml><?xml version="1.0" encoding="utf-8"?>
<ds:datastoreItem xmlns:ds="http://schemas.openxmlformats.org/officeDocument/2006/customXml" ds:itemID="{AAEC6906-8667-4C2B-B4B0-8B17AD577DB7}">
  <ds:schemaRefs/>
</ds:datastoreItem>
</file>

<file path=customXml/itemProps98.xml><?xml version="1.0" encoding="utf-8"?>
<ds:datastoreItem xmlns:ds="http://schemas.openxmlformats.org/officeDocument/2006/customXml" ds:itemID="{4E6D73B0-5CC4-46BF-8E80-8626101BFEEB}">
  <ds:schemaRefs/>
</ds:datastoreItem>
</file>

<file path=customXml/itemProps99.xml><?xml version="1.0" encoding="utf-8"?>
<ds:datastoreItem xmlns:ds="http://schemas.openxmlformats.org/officeDocument/2006/customXml" ds:itemID="{645795D3-6733-4AFE-8205-8A1F38582AD2}">
  <ds:schemaRefs/>
</ds:datastoreItem>
</file>

<file path=docProps/app.xml><?xml version="1.0" encoding="utf-8"?>
<Properties xmlns="http://schemas.openxmlformats.org/officeDocument/2006/extended-properties" xmlns:vt="http://schemas.openxmlformats.org/officeDocument/2006/docPropsVTypes">
  <Template>53A物理讲、练模版</Template>
  <TotalTime>0</TotalTime>
  <Words>17585</Words>
  <Application>WPS 演示</Application>
  <PresentationFormat>自定义</PresentationFormat>
  <Paragraphs>1113</Paragraphs>
  <Slides>110</Slides>
  <Notes>102</Notes>
  <HiddenSlides>0</HiddenSlides>
  <MMClips>0</MMClips>
  <ScaleCrop>false</ScaleCrop>
  <HeadingPairs>
    <vt:vector size="8" baseType="variant">
      <vt:variant>
        <vt:lpstr>已用的字体</vt:lpstr>
      </vt:variant>
      <vt:variant>
        <vt:i4>15</vt:i4>
      </vt:variant>
      <vt:variant>
        <vt:lpstr>主题</vt:lpstr>
      </vt:variant>
      <vt:variant>
        <vt:i4>3</vt:i4>
      </vt:variant>
      <vt:variant>
        <vt:lpstr>嵌入 OLE 服务器</vt:lpstr>
      </vt:variant>
      <vt:variant>
        <vt:i4>181</vt:i4>
      </vt:variant>
      <vt:variant>
        <vt:lpstr>幻灯片标题</vt:lpstr>
      </vt:variant>
      <vt:variant>
        <vt:i4>110</vt:i4>
      </vt:variant>
    </vt:vector>
  </HeadingPairs>
  <TitlesOfParts>
    <vt:vector size="309" baseType="lpstr">
      <vt:lpstr>Arial</vt:lpstr>
      <vt:lpstr>宋体</vt:lpstr>
      <vt:lpstr>Wingdings</vt:lpstr>
      <vt:lpstr>微软雅黑</vt:lpstr>
      <vt:lpstr>楷体</vt:lpstr>
      <vt:lpstr>Times New Roman</vt:lpstr>
      <vt:lpstr>华文细黑</vt:lpstr>
      <vt:lpstr>NEU-BZ</vt:lpstr>
      <vt:lpstr>Times New Roman</vt:lpstr>
      <vt:lpstr>等线</vt:lpstr>
      <vt:lpstr>Arial Unicode MS</vt:lpstr>
      <vt:lpstr>Calibri</vt:lpstr>
      <vt:lpstr>楷体_GB2312</vt:lpstr>
      <vt:lpstr>新宋体</vt:lpstr>
      <vt:lpstr>黑体</vt:lpstr>
      <vt:lpstr>自定义设计方案</vt:lpstr>
      <vt:lpstr>返回目录</vt:lpstr>
      <vt:lpstr>2_Office 主题​​</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封面标题</dc:title>
  <dc:creator/>
  <cp:lastModifiedBy>WPS_1757901163</cp:lastModifiedBy>
  <cp:revision>169</cp:revision>
  <dcterms:created xsi:type="dcterms:W3CDTF">2025-01-13T03:19:00Z</dcterms:created>
  <dcterms:modified xsi:type="dcterms:W3CDTF">2026-01-08T09:38:43Z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2B6AC1331A454DA39CB638F1AE6541D6_13</vt:lpwstr>
  </property>
  <property fmtid="{D5CDD505-2E9C-101B-9397-08002B2CF9AE}" pid="3" name="KSOProductBuildVer">
    <vt:lpwstr>2052-12.1.0.24034</vt:lpwstr>
  </property>
</Properties>
</file>